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6" r:id="rId3"/>
    <p:sldId id="427" r:id="rId4"/>
    <p:sldId id="430" r:id="rId5"/>
    <p:sldId id="431" r:id="rId6"/>
    <p:sldId id="429" r:id="rId7"/>
    <p:sldId id="465" r:id="rId8"/>
    <p:sldId id="432" r:id="rId9"/>
    <p:sldId id="433" r:id="rId10"/>
    <p:sldId id="461" r:id="rId11"/>
    <p:sldId id="462" r:id="rId12"/>
    <p:sldId id="442" r:id="rId13"/>
    <p:sldId id="436" r:id="rId14"/>
    <p:sldId id="440" r:id="rId15"/>
    <p:sldId id="441" r:id="rId16"/>
    <p:sldId id="443" r:id="rId17"/>
    <p:sldId id="444" r:id="rId18"/>
    <p:sldId id="445" r:id="rId19"/>
    <p:sldId id="448" r:id="rId20"/>
    <p:sldId id="449" r:id="rId21"/>
    <p:sldId id="434" r:id="rId22"/>
    <p:sldId id="435" r:id="rId23"/>
    <p:sldId id="452" r:id="rId24"/>
    <p:sldId id="450" r:id="rId25"/>
    <p:sldId id="451" r:id="rId26"/>
    <p:sldId id="453" r:id="rId27"/>
    <p:sldId id="454" r:id="rId28"/>
    <p:sldId id="456" r:id="rId29"/>
    <p:sldId id="457" r:id="rId30"/>
    <p:sldId id="459" r:id="rId31"/>
    <p:sldId id="460" r:id="rId32"/>
    <p:sldId id="466" r:id="rId33"/>
    <p:sldId id="464" r:id="rId34"/>
    <p:sldId id="426" r:id="rId35"/>
    <p:sldId id="405" r:id="rId36"/>
    <p:sldId id="293" r:id="rId37"/>
    <p:sldId id="306" r:id="rId38"/>
    <p:sldId id="455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567" autoAdjust="0"/>
  </p:normalViewPr>
  <p:slideViewPr>
    <p:cSldViewPr snapToGrid="0">
      <p:cViewPr varScale="1">
        <p:scale>
          <a:sx n="68" d="100"/>
          <a:sy n="68" d="100"/>
        </p:scale>
        <p:origin x="152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a Complexidade do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Adicionar mais camadas ou neurônios ao modelo pode ajudar a aumentar sua capacidade de representação.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Treinar por Mais Épocas: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mais épocas pode permitir que ele se ajuste melhor aos dados. No entanto, é importante monitorar o desempenho nos dados de validação para evitar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possível, coletar mais dados de treinamento pode ajudar o modelo a capturar melhor os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podem ajudar a evitar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controlando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Ajustar Hiperparâmetros: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Experimentar com diferentes hiperparâmetros, como taxa de aprendizado e tamanho do lote, pode ajudar a melhorar o desempenho do modelo.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14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sobreajuste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 problema comum em redes neurais e em outros modelos de aprendizado de máquina, onde o modelo se ajusta excessivamente aos dados de treinamento e acaba perdendo a capacidade de generalizar para novos dados que não foram vistos durante o treinamento. Em outras palavras, o modelo memoriza os dados de treinamento em vez de aprender padrões gerais.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Excelente nos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 desempenho muito bom nos dados de treinamento, com um erro de treinamento muito baixo.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Inferior nos Dados de Validação/Teste: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entanto, o desempenho nos dados de validação ou teste será significativamente pior, com um erro de validação/teste mais alto do que o erro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tendem a ser muito complexos, com muitos parâmetros e camadas.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Sensibilidade a Ruídos: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se tornar sensível a pequenas variações nos dados de treinamento, incluindo ruídos.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Padronização Anormal: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pode aprender padrões que são específicos dos dados de treinamento, mas não são generalizáveis.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61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Complexo: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complexo em relação à quantidade de dados disponíveis, ele pode aprender a representar o ruído nos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Treinamento Excessivo: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Treinar o modelo por muitas épocas ou permitir que ele veja os mesmos dados várias vezes pode levar ao memorização dos dados de treinamento.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ser mais propenso a sobreajuste, pois tem menos exemplos para aprender padrões gerais.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Ausência de 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falta de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data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augmentation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permitir que o modelo se ajuste excessivamente aos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8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lidar com o sobreajuste: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Regularização: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técnicas de regularização,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dropout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(desativação aleatória de neurônios durante o treinamento), L2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regularization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(penalização dos valores dos parâmetros) e Batch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Normalization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pode ajudar a controlar a complexidade do modelo.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Aumentar os Dados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Coletar mais dados de treinamento pode reduzir o risco de sobreajuste, pois o modelo terá mais exemplos para aprender padrões.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Validação Cruzada: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Utilizar validação cruzada pode ajudar a avaliar o desempenho do modelo em diferentes conjuntos de dados e identificar quando ele está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sobreajustando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Monitoramento do Desempenho: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Acompanhar o desempenho do modelo nos dados de treinamento e de validação/teste pode ajudar a identificar quando o sobreajuste está ocorrendo.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Simplificar o Modelo: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Reduzir a complexidade do modelo, removendo camadas ou neurônios, pode ajudar a prevenir o sobreajuste.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94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17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Hiperparâmetros são configurações ajustáveis definidas antes do treinamento de um modelo de aprendizado de máquina. Eles não são aprendidos pelo modelo durante o treinamento, mas sim definidos pelo cientista de dados ou engenheiro de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Hiperparâmetros influenciam como o modelo é treinado e como ele aprende os padrões nos dados, afetando diretamente o desempenho e a capacidade de generalização do modelo. Exemplos de hiperparâmetros incluem a taxa de aprendizado, o número de camadas e neurônios em uma rede neural, os parâmetros de regularização e o tamanho do lote de treinamento. A escolha adequada de hiperparâmetros é crucial para otimizar o desempenho do modelo.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5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https://colab.research.google.com/github/zz4fap/tp557-iot-ml/blob/master/examples/Detec%C3%A7%C3%A3o_de_d%C3%ADgitos_escritos_%C3%A0_m%C3%A3o_com_dados_de_valida%C3%A7%C3%A3o_e_teste.ipynb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12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https://colab.research.google.com/github/zz4fap/tp557-iot-ml/blob/master/exercises/Exercicio_datasets.ipynb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5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1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3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16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subajuste (underfitting) é um problema que ocorre quando um modelo de rede neural não é capaz de capturar adequadamente os padrões e relações presentes nos dados de treinamento. Isso resulta em um modelo que não consegue se adaptar aos dados de forma suficientemente precisa, levando a um desempenho insatisfatório tanto nos dados de treinamento quanto nos dados de validação/teste. Em outras palavras, o modelo é muito simplificado para representar a complexidade dos dados.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Características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Desempenho Baixo: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modelo terá uma baixa precisão e desempenho geral, tanto nos dados de treinamento quanto nos dados de validação/teste.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Erro de Treinamento Elevado: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erro de treinamento será relativamente alto, indicando que o modelo não consegue ajustar os dados de treinamento com precisão.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Baixa Complexidade: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Modelos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subajustados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costumam ser muito simples, com poucos parâmetros ou camadas, o que os torna incapazes de representar as nuances complexas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Incapacidade de Generalização: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Como o modelo não consegue capturar os padrões nos dados, ele terá dificuldade em generalizar para novos dados que não foram vistos durante o treinamento.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Causas do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Modelo Muito Simples: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o modelo for muito básico em relação à complexidade dos dados, ele não terá capacidade para se ajustar adequadamente.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Dificuldade de Representação: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Algumas redes neurais podem não ter camadas ou neurônios suficientes para representar a complexidade dos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Poucas Épocas de Treinamento: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Um treinamento insuficiente pode resultar em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subajuste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pois o modelo não teve oportunidade de aprender os padrões nos dados.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Falta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Quando há poucos dados de treinamento disponíveis, o modelo pode não ser capaz de aprender com eficácia as características relevantes.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amples/Detec%C3%A7%C3%A3o_de_d%C3%ADgitos_escritos_%C3%A0_m%C3%A3o_com_dados_de_valida%C3%A7%C3%A3o_e_teste.ipynb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tp557-iot-ml/blob/master/exercises/Exercicio_datasets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240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5.png"/><Relationship Id="rId5" Type="http://schemas.openxmlformats.org/officeDocument/2006/relationships/image" Target="../media/image261.png"/><Relationship Id="rId10" Type="http://schemas.openxmlformats.org/officeDocument/2006/relationships/image" Target="../media/image241.png"/><Relationship Id="rId4" Type="http://schemas.openxmlformats.org/officeDocument/2006/relationships/image" Target="../media/image251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819807"/>
            <a:ext cx="9772072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TP557 - Tópicos avançados em IoT e </a:t>
            </a:r>
            <a:r>
              <a:rPr lang="pt-BR" sz="5400" dirty="0" err="1"/>
              <a:t>Machine</a:t>
            </a:r>
            <a:r>
              <a:rPr lang="pt-BR" sz="5400" dirty="0"/>
              <a:t> Learning:</a:t>
            </a:r>
            <a:br>
              <a:rPr lang="pt-BR" dirty="0"/>
            </a:br>
            <a:r>
              <a:rPr lang="pt-BR" b="1" i="1" dirty="0" err="1"/>
              <a:t>Datasets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Augusto Pereira de Figueiredo</a:t>
            </a:r>
          </a:p>
          <a:p>
            <a:r>
              <a:rPr lang="pt-BR" dirty="0"/>
              <a:t>felipe.figueiredo@inatel.br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6785107" y="3429000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Group">
            <a:extLst>
              <a:ext uri="{FF2B5EF4-FFF2-40B4-BE49-F238E27FC236}">
                <a16:creationId xmlns:a16="http://schemas.microsoft.com/office/drawing/2014/main" id="{AC034F57-E830-B6E7-6790-12FDBBDB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551" b="22561"/>
          <a:stretch/>
        </p:blipFill>
        <p:spPr bwMode="auto">
          <a:xfrm>
            <a:off x="2899985" y="3509963"/>
            <a:ext cx="2509138" cy="20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42A89-D4FA-4919-1552-72DB66C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FAB3D-88C4-A40C-1FFE-5BF9FD5E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980386" cy="5032375"/>
          </a:xfrm>
        </p:spPr>
        <p:txBody>
          <a:bodyPr/>
          <a:lstStyle/>
          <a:p>
            <a:r>
              <a:rPr lang="pt-BR" dirty="0"/>
              <a:t>Um outro problema que podemos encontrar, mas </a:t>
            </a:r>
            <a:r>
              <a:rPr lang="pt-BR" b="1" i="1" dirty="0">
                <a:solidFill>
                  <a:srgbClr val="00B050"/>
                </a:solidFill>
              </a:rPr>
              <a:t>em uma escala muito menor</a:t>
            </a:r>
            <a:r>
              <a:rPr lang="pt-BR" dirty="0"/>
              <a:t>, é o extremo oposto do sobreajuste, chamado de </a:t>
            </a:r>
            <a:r>
              <a:rPr lang="pt-BR" b="1" i="1" dirty="0"/>
              <a:t>subajuste</a:t>
            </a:r>
            <a:r>
              <a:rPr lang="pt-BR" dirty="0"/>
              <a:t> (</a:t>
            </a:r>
            <a:r>
              <a:rPr lang="pt-BR" i="1" dirty="0"/>
              <a:t>underfitting</a:t>
            </a:r>
            <a:r>
              <a:rPr lang="pt-BR" dirty="0"/>
              <a:t>).</a:t>
            </a:r>
          </a:p>
          <a:p>
            <a:r>
              <a:rPr lang="pt-BR" b="0" i="0" dirty="0">
                <a:effectLst/>
              </a:rPr>
              <a:t>Nesse caso,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muito simples para aprender </a:t>
            </a:r>
            <a:r>
              <a:rPr lang="pt-BR" b="0" i="0" dirty="0">
                <a:effectLst/>
              </a:rPr>
              <a:t>a relação subjacente nos dados de treinamento, ou seja,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o padrão geral por trás dos dados de treinamento</a:t>
            </a:r>
            <a:r>
              <a:rPr lang="pt-BR" b="0" i="0" dirty="0">
                <a:effectLst/>
              </a:rPr>
              <a:t>.</a:t>
            </a:r>
            <a:endParaRPr lang="pt-BR" dirty="0"/>
          </a:p>
        </p:txBody>
      </p:sp>
      <p:pic>
        <p:nvPicPr>
          <p:cNvPr id="1028" name="Picture 4" descr="Overfitting vs Underfitting in Neural Network and Comparison of Error rate  with Complexity Graph | by Khush Patel | Towards Data Science">
            <a:extLst>
              <a:ext uri="{FF2B5EF4-FFF2-40B4-BE49-F238E27FC236}">
                <a16:creationId xmlns:a16="http://schemas.microsoft.com/office/drawing/2014/main" id="{7F05446A-F06D-3BEC-420E-6ACCB2C49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26610" r="50000" b="4479"/>
          <a:stretch/>
        </p:blipFill>
        <p:spPr bwMode="auto">
          <a:xfrm>
            <a:off x="838200" y="2238704"/>
            <a:ext cx="4484249" cy="35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7144A-7930-D024-5C44-9669D545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tais problemas?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EC7CB-1372-E300-F6CB-831C318B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572" y="1825624"/>
            <a:ext cx="5780690" cy="5032375"/>
          </a:xfrm>
        </p:spPr>
        <p:txBody>
          <a:bodyPr/>
          <a:lstStyle/>
          <a:p>
            <a:r>
              <a:rPr lang="pt-BR" dirty="0"/>
              <a:t>Precisamos de </a:t>
            </a:r>
            <a:r>
              <a:rPr lang="pt-BR" b="1" i="1" dirty="0">
                <a:solidFill>
                  <a:srgbClr val="00B050"/>
                </a:solidFill>
              </a:rPr>
              <a:t>uma forma para analisar e evitar que o modelo se subajuste ou sobreajuste </a:t>
            </a:r>
            <a:r>
              <a:rPr lang="pt-BR" dirty="0"/>
              <a:t>aos dados do conjunto de treinamento.</a:t>
            </a:r>
          </a:p>
          <a:p>
            <a:r>
              <a:rPr lang="pt-BR" dirty="0"/>
              <a:t>Para isso, </a:t>
            </a:r>
            <a:r>
              <a:rPr lang="pt-BR" b="1" i="1" dirty="0">
                <a:solidFill>
                  <a:srgbClr val="7030A0"/>
                </a:solidFill>
              </a:rPr>
              <a:t>dividimos o conjunto total de exemplos em subconjuntos</a:t>
            </a:r>
            <a:r>
              <a:rPr lang="pt-B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0103FF-B9AD-5CEF-AAA9-3F55C3E60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10453" r="6597" b="2754"/>
          <a:stretch/>
        </p:blipFill>
        <p:spPr bwMode="auto">
          <a:xfrm>
            <a:off x="399393" y="2417379"/>
            <a:ext cx="5452728" cy="320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8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8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Antes de falarmos sobre a divisão do conjunto total de dados, vamos falar um pouco mais sobre esses dois problemas que modelos de ML podem apresentar, 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e 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447925" y="178764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729064" y="150735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971936" y="153116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135534" y="150628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328700" y="232783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219316" y="409594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5086869" y="180001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757665" y="178764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0852"/>
            <a:ext cx="11216148" cy="1767147"/>
          </a:xfrm>
        </p:spPr>
        <p:txBody>
          <a:bodyPr>
            <a:normAutofit fontScale="925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um modelo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não é capaz de capturar </a:t>
            </a:r>
            <a:r>
              <a:rPr lang="pt-BR" b="0" i="0" dirty="0">
                <a:effectLst/>
              </a:rPr>
              <a:t>adequadamente as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relações e padrões presentes nos dados de treinamento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modelo é muito simples </a:t>
            </a:r>
            <a:r>
              <a:rPr lang="pt-BR" b="0" i="0" dirty="0">
                <a:effectLst/>
              </a:rPr>
              <a:t>para representar a complexidade dos dados.</a:t>
            </a:r>
          </a:p>
          <a:p>
            <a:r>
              <a:rPr lang="pt-BR" dirty="0"/>
              <a:t>O modelo apresenta um </a:t>
            </a:r>
            <a:r>
              <a:rPr lang="pt-BR" b="1" i="1" dirty="0">
                <a:solidFill>
                  <a:srgbClr val="00B050"/>
                </a:solidFill>
              </a:rPr>
              <a:t>erro muito alto no conjunto de treinamento</a:t>
            </a:r>
            <a:r>
              <a:rPr lang="pt-BR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subajuste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3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487"/>
            <a:ext cx="11216148" cy="1451511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subajuste</a:t>
            </a:r>
            <a:r>
              <a:rPr lang="pt-BR" dirty="0"/>
              <a:t> são: </a:t>
            </a:r>
            <a:r>
              <a:rPr lang="pt-BR" b="1" i="1" dirty="0"/>
              <a:t>modelo muito simples </a:t>
            </a:r>
            <a:r>
              <a:rPr lang="pt-BR" dirty="0"/>
              <a:t>(i.e., sem complexidade), </a:t>
            </a:r>
            <a:r>
              <a:rPr lang="pt-BR" b="1" i="1" dirty="0"/>
              <a:t>poucas épocas de treinamento</a:t>
            </a:r>
            <a:r>
              <a:rPr lang="pt-BR" dirty="0"/>
              <a:t> e </a:t>
            </a:r>
            <a:r>
              <a:rPr lang="pt-BR" b="1" i="1" dirty="0"/>
              <a:t>falta de dados</a:t>
            </a:r>
            <a:r>
              <a:rPr lang="pt-BR" dirty="0"/>
              <a:t> (modelo falha em aprender as características relevantes).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5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9865"/>
            <a:ext cx="11216148" cy="1648134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a complexidade</a:t>
            </a:r>
            <a:r>
              <a:rPr lang="pt-BR" dirty="0"/>
              <a:t> do modelo (e.g., aumentar camadas e neurônios), </a:t>
            </a:r>
            <a:r>
              <a:rPr lang="pt-BR" b="1" i="1" dirty="0"/>
              <a:t>ajustar os hiperparâmetros </a:t>
            </a:r>
            <a:r>
              <a:rPr lang="pt-BR" dirty="0"/>
              <a:t>(e.g., passo de aprendizagem), </a:t>
            </a:r>
            <a:r>
              <a:rPr lang="pt-BR" b="1" i="1" dirty="0"/>
              <a:t>treinar por mais épocas </a:t>
            </a:r>
            <a:r>
              <a:rPr lang="pt-BR" dirty="0"/>
              <a:t>e </a:t>
            </a:r>
            <a:r>
              <a:rPr lang="pt-BR" b="1" i="1" dirty="0"/>
              <a:t>aumentar o conjunto de treinamento</a:t>
            </a:r>
            <a:r>
              <a:rPr lang="pt-BR" dirty="0"/>
              <a:t>, se possível.</a:t>
            </a:r>
          </a:p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2355748" cy="34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4" y="1374003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6" y="1397816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233450" y="2194489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1124066" y="3962590"/>
            <a:ext cx="145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387600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462776" cy="34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0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</a:t>
            </a:r>
            <a:r>
              <a:rPr lang="pt-BR" b="0" i="0" dirty="0">
                <a:effectLst/>
              </a:rPr>
              <a:t>ocorre quando o modelo se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ajusta excessivamente aos dados de treinamento</a:t>
            </a:r>
            <a:r>
              <a:rPr lang="pt-BR" b="0" i="0" dirty="0">
                <a:effectLst/>
              </a:rPr>
              <a:t> e acaba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perdendo a capacidade de generalizar </a:t>
            </a:r>
            <a:r>
              <a:rPr lang="pt-BR" b="0" i="0" dirty="0">
                <a:effectLst/>
              </a:rPr>
              <a:t>para dados que não foram vistos durante o treinamento.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Em outras palavras, o modelo </a:t>
            </a:r>
            <a:r>
              <a:rPr lang="pt-BR" b="1" i="0" dirty="0">
                <a:solidFill>
                  <a:srgbClr val="FF0000"/>
                </a:solidFill>
                <a:effectLst/>
              </a:rPr>
              <a:t>“</a:t>
            </a:r>
            <a:r>
              <a:rPr lang="pt-BR" b="1" i="1" dirty="0">
                <a:solidFill>
                  <a:srgbClr val="FF0000"/>
                </a:solidFill>
                <a:effectLst/>
              </a:rPr>
              <a:t>memoriza” os dados de treinamento </a:t>
            </a:r>
            <a:r>
              <a:rPr lang="pt-BR" b="0" i="0" dirty="0">
                <a:effectLst/>
              </a:rPr>
              <a:t>em vez de aprender padrões gerais.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 modelo apresenta </a:t>
            </a:r>
            <a:r>
              <a:rPr lang="pt-BR" b="1" i="1" dirty="0">
                <a:solidFill>
                  <a:srgbClr val="00B050"/>
                </a:solidFill>
              </a:rPr>
              <a:t>erro muito baixo no conjunto de treinamento</a:t>
            </a:r>
            <a:r>
              <a:rPr lang="pt-BR" dirty="0"/>
              <a:t>, próximo de zero.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9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2451"/>
            <a:ext cx="11216148" cy="1935549"/>
          </a:xfrm>
        </p:spPr>
        <p:txBody>
          <a:bodyPr>
            <a:normAutofit/>
          </a:bodyPr>
          <a:lstStyle/>
          <a:p>
            <a:r>
              <a:rPr lang="pt-BR" dirty="0"/>
              <a:t>Algumas causas do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 são: </a:t>
            </a:r>
            <a:r>
              <a:rPr lang="pt-BR" b="1" i="1" dirty="0"/>
              <a:t>modelo muito complexo </a:t>
            </a:r>
            <a:r>
              <a:rPr lang="pt-BR" dirty="0"/>
              <a:t>em relação à quantidade de dados, </a:t>
            </a:r>
            <a:r>
              <a:rPr lang="pt-BR" b="1" i="1" dirty="0"/>
              <a:t>treinamento excessivo </a:t>
            </a:r>
            <a:r>
              <a:rPr lang="pt-BR" dirty="0"/>
              <a:t>(</a:t>
            </a:r>
            <a:r>
              <a:rPr lang="pt-BR" b="0" i="0" dirty="0">
                <a:effectLst/>
              </a:rPr>
              <a:t>leva à memorização dos dados de treinamento)</a:t>
            </a:r>
            <a:r>
              <a:rPr lang="pt-BR" dirty="0"/>
              <a:t>, </a:t>
            </a:r>
            <a:r>
              <a:rPr lang="pt-BR" b="1" i="1" dirty="0"/>
              <a:t>f</a:t>
            </a:r>
            <a:r>
              <a:rPr lang="pt-BR" b="1" i="1" dirty="0">
                <a:effectLst/>
              </a:rPr>
              <a:t>alta de dados </a:t>
            </a:r>
            <a:r>
              <a:rPr lang="pt-BR" dirty="0">
                <a:effectLst/>
              </a:rPr>
              <a:t>(modelo tem poucos</a:t>
            </a:r>
            <a:r>
              <a:rPr lang="pt-BR" b="0" i="0" dirty="0">
                <a:effectLst/>
              </a:rPr>
              <a:t> exemplos para aprender os padrões gerais).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654290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374003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397816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372931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11635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668320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666669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654290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5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301"/>
            <a:ext cx="11216148" cy="2171700"/>
          </a:xfrm>
        </p:spPr>
        <p:txBody>
          <a:bodyPr>
            <a:normAutofit/>
          </a:bodyPr>
          <a:lstStyle/>
          <a:p>
            <a:r>
              <a:rPr lang="pt-BR" dirty="0"/>
              <a:t>Para mitigar o problema, podemos </a:t>
            </a:r>
            <a:r>
              <a:rPr lang="pt-BR" b="1" i="1" dirty="0"/>
              <a:t>aumentar os dados de treinamento</a:t>
            </a:r>
            <a:r>
              <a:rPr lang="pt-BR" dirty="0"/>
              <a:t>, se possível, </a:t>
            </a:r>
            <a:r>
              <a:rPr lang="pt-BR" b="1" i="1" dirty="0"/>
              <a:t>r</a:t>
            </a:r>
            <a:r>
              <a:rPr lang="pt-BR" b="1" i="1" dirty="0">
                <a:effectLst/>
              </a:rPr>
              <a:t>eduzir a complexidade do modelo</a:t>
            </a:r>
            <a:r>
              <a:rPr lang="pt-BR" b="1" i="1" dirty="0"/>
              <a:t> </a:t>
            </a:r>
            <a:r>
              <a:rPr lang="pt-BR" dirty="0"/>
              <a:t>(e.g., </a:t>
            </a:r>
            <a:r>
              <a:rPr lang="pt-BR" b="0" i="0" dirty="0">
                <a:effectLst/>
              </a:rPr>
              <a:t>removendo camadas ou neurônios), </a:t>
            </a:r>
            <a:r>
              <a:rPr lang="pt-BR" b="1" i="1" dirty="0">
                <a:effectLst/>
              </a:rPr>
              <a:t>aplicar técnicas de regularização </a:t>
            </a:r>
            <a:r>
              <a:rPr lang="pt-BR" b="0" i="0" dirty="0">
                <a:effectLst/>
              </a:rPr>
              <a:t>(e.g., </a:t>
            </a:r>
            <a:r>
              <a:rPr lang="pt-BR" b="0" i="1" dirty="0" err="1">
                <a:effectLst/>
              </a:rPr>
              <a:t>dropout</a:t>
            </a:r>
            <a:r>
              <a:rPr lang="pt-BR" b="0" i="0" dirty="0">
                <a:effectLst/>
              </a:rPr>
              <a:t>, penalizações L1 ou L2, </a:t>
            </a:r>
            <a:r>
              <a:rPr lang="pt-BR" b="1" i="1" dirty="0">
                <a:effectLst/>
              </a:rPr>
              <a:t>early-stop</a:t>
            </a:r>
            <a:r>
              <a:rPr lang="pt-BR" b="0" i="0" dirty="0">
                <a:effectLst/>
              </a:rPr>
              <a:t> (</a:t>
            </a:r>
            <a:r>
              <a:rPr lang="pt-BR" dirty="0"/>
              <a:t>termina o treinamento quando o modelo começa sobreajustar</a:t>
            </a:r>
            <a:r>
              <a:rPr lang="pt-BR" b="0" i="0" dirty="0">
                <a:effectLst/>
              </a:rPr>
              <a:t>).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79C6-CB84-CFE9-43C7-0B30FA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Subajuste e 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D9AD81-A061-C4A9-2251-C539F07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8645"/>
            <a:ext cx="11216148" cy="2089356"/>
          </a:xfrm>
        </p:spPr>
        <p:txBody>
          <a:bodyPr>
            <a:normAutofit lnSpcReduction="10000"/>
          </a:bodyPr>
          <a:lstStyle/>
          <a:p>
            <a:r>
              <a:rPr lang="pt-BR" dirty="0">
                <a:effectLst/>
              </a:rPr>
              <a:t>Encontrar 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certo entre a complexidade </a:t>
            </a:r>
            <a:r>
              <a:rPr lang="pt-BR" dirty="0">
                <a:effectLst/>
              </a:rPr>
              <a:t>(ou flexibilidade) do modelo e sua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capacidade de generalização </a:t>
            </a:r>
            <a:r>
              <a:rPr lang="pt-BR" dirty="0">
                <a:effectLst/>
              </a:rPr>
              <a:t>é essencial para obter um modelo com bom desempenho.</a:t>
            </a:r>
          </a:p>
          <a:p>
            <a:r>
              <a:rPr lang="pt-BR" dirty="0"/>
              <a:t>Ou seja, devemos encontrar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equilíbrio entre </a:t>
            </a:r>
            <a:r>
              <a:rPr lang="pt-BR" dirty="0">
                <a:effectLst/>
              </a:rPr>
              <a:t>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simples </a:t>
            </a:r>
            <a:r>
              <a:rPr lang="pt-BR" dirty="0">
                <a:effectLst/>
              </a:rPr>
              <a:t>(</a:t>
            </a:r>
            <a:r>
              <a:rPr lang="pt-BR" dirty="0" err="1">
                <a:effectLst/>
              </a:rPr>
              <a:t>subajuste</a:t>
            </a:r>
            <a:r>
              <a:rPr lang="pt-BR" dirty="0">
                <a:effectLst/>
              </a:rPr>
              <a:t>) e um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muito complexo </a:t>
            </a:r>
            <a:r>
              <a:rPr lang="pt-BR" dirty="0">
                <a:effectLst/>
              </a:rPr>
              <a:t>(sobreajuste).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2C83B-01FF-5BDF-4F58-41B3112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914" r="71063" b="27303"/>
          <a:stretch/>
        </p:blipFill>
        <p:spPr bwMode="auto">
          <a:xfrm>
            <a:off x="2352675" y="1701915"/>
            <a:ext cx="1993902" cy="29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4157CD-EC99-C673-5888-FB8C3E89B649}"/>
              </a:ext>
            </a:extLst>
          </p:cNvPr>
          <p:cNvSpPr txBox="1"/>
          <p:nvPr/>
        </p:nvSpPr>
        <p:spPr>
          <a:xfrm>
            <a:off x="2633815" y="1421628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subajuste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253339-1DEB-89C1-8C0E-7E916415966F}"/>
              </a:ext>
            </a:extLst>
          </p:cNvPr>
          <p:cNvSpPr txBox="1"/>
          <p:nvPr/>
        </p:nvSpPr>
        <p:spPr>
          <a:xfrm>
            <a:off x="7876687" y="1445441"/>
            <a:ext cx="17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sobreajuste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323F9-8E5C-2ED7-7474-00EAC3A9B445}"/>
              </a:ext>
            </a:extLst>
          </p:cNvPr>
          <p:cNvSpPr txBox="1"/>
          <p:nvPr/>
        </p:nvSpPr>
        <p:spPr>
          <a:xfrm>
            <a:off x="5040284" y="1420556"/>
            <a:ext cx="20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ajuste apropriado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279F6B-8E44-6328-821B-2B13EEE2036B}"/>
              </a:ext>
            </a:extLst>
          </p:cNvPr>
          <p:cNvSpPr txBox="1"/>
          <p:nvPr/>
        </p:nvSpPr>
        <p:spPr>
          <a:xfrm>
            <a:off x="1197524" y="2059260"/>
            <a:ext cx="12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Regressão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6D656-857C-E1E7-B118-2232A5B3C12A}"/>
              </a:ext>
            </a:extLst>
          </p:cNvPr>
          <p:cNvSpPr txBox="1"/>
          <p:nvPr/>
        </p:nvSpPr>
        <p:spPr>
          <a:xfrm>
            <a:off x="949141" y="3715945"/>
            <a:ext cx="15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114226-93F9-BEA2-8207-47B386FC6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5" t="19278" r="40638" b="27303"/>
          <a:stretch/>
        </p:blipFill>
        <p:spPr bwMode="auto">
          <a:xfrm>
            <a:off x="4991619" y="1714294"/>
            <a:ext cx="202086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E423C0-8EE4-15A7-2DEA-C42F713C0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2" t="20289" r="9128" b="27303"/>
          <a:stretch/>
        </p:blipFill>
        <p:spPr bwMode="auto">
          <a:xfrm>
            <a:off x="7662415" y="1701915"/>
            <a:ext cx="2084490" cy="2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4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3FED-5D1A-7084-5333-A3B2FA7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E7774-7186-A846-D8DE-518B2CBF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43593" cy="5032376"/>
          </a:xfrm>
        </p:spPr>
        <p:txBody>
          <a:bodyPr>
            <a:normAutofit/>
          </a:bodyPr>
          <a:lstStyle/>
          <a:p>
            <a:r>
              <a:rPr lang="pt-BR" dirty="0"/>
              <a:t>Anteriormente, aprendemos como criar </a:t>
            </a:r>
            <a:r>
              <a:rPr lang="pt-BR" b="1" i="1" dirty="0">
                <a:solidFill>
                  <a:srgbClr val="00B050"/>
                </a:solidFill>
              </a:rPr>
              <a:t>classificadores</a:t>
            </a:r>
            <a:r>
              <a:rPr lang="pt-BR" dirty="0"/>
              <a:t>, em particular para classificação de imagens, </a:t>
            </a:r>
            <a:r>
              <a:rPr lang="pt-BR" b="1" i="1" dirty="0">
                <a:solidFill>
                  <a:srgbClr val="00B050"/>
                </a:solidFill>
              </a:rPr>
              <a:t>utilizando redes neurais densas</a:t>
            </a:r>
            <a:r>
              <a:rPr lang="pt-BR" dirty="0"/>
              <a:t>.</a:t>
            </a:r>
          </a:p>
          <a:p>
            <a:r>
              <a:rPr lang="pt-BR" dirty="0"/>
              <a:t>Após treinar o modelo, medimos sua </a:t>
            </a:r>
            <a:r>
              <a:rPr lang="pt-BR" b="1" i="1" dirty="0">
                <a:solidFill>
                  <a:srgbClr val="00B050"/>
                </a:solidFill>
              </a:rPr>
              <a:t>acurácia</a:t>
            </a:r>
            <a:r>
              <a:rPr lang="pt-BR" dirty="0"/>
              <a:t> e, após alguns testes básicos, verificamos que </a:t>
            </a:r>
            <a:r>
              <a:rPr lang="pt-BR" b="1" i="1" dirty="0">
                <a:solidFill>
                  <a:srgbClr val="00B050"/>
                </a:solidFill>
              </a:rPr>
              <a:t>o modelo treinado reconhece as imagens muito bem</a:t>
            </a:r>
            <a:r>
              <a:rPr lang="pt-BR" dirty="0"/>
              <a:t>.</a:t>
            </a:r>
          </a:p>
          <a:p>
            <a:r>
              <a:rPr lang="pt-BR" dirty="0"/>
              <a:t>Porém, essa </a:t>
            </a:r>
            <a:r>
              <a:rPr lang="pt-BR" b="1" i="1" dirty="0">
                <a:solidFill>
                  <a:srgbClr val="00B050"/>
                </a:solidFill>
              </a:rPr>
              <a:t>análise simplista pode nos levar a uma falsa sensação de segurança</a:t>
            </a:r>
            <a:r>
              <a:rPr lang="pt-BR" dirty="0"/>
              <a:t>.</a:t>
            </a:r>
          </a:p>
          <a:p>
            <a:r>
              <a:rPr lang="pt-BR" dirty="0"/>
              <a:t>Assim, neste tópico vamos </a:t>
            </a:r>
            <a:r>
              <a:rPr lang="pt-BR" b="1" i="1" dirty="0">
                <a:solidFill>
                  <a:srgbClr val="00B050"/>
                </a:solidFill>
              </a:rPr>
              <a:t>explorar alguns problemas </a:t>
            </a:r>
            <a:r>
              <a:rPr lang="pt-BR" dirty="0"/>
              <a:t>em torno desta análise superficial e </a:t>
            </a:r>
            <a:r>
              <a:rPr lang="pt-BR" b="1" i="1" dirty="0">
                <a:solidFill>
                  <a:srgbClr val="00B050"/>
                </a:solidFill>
              </a:rPr>
              <a:t>aprender algumas abordagens </a:t>
            </a:r>
            <a:r>
              <a:rPr lang="pt-BR" dirty="0"/>
              <a:t>que podemos utilizar para evitar erros ao treinarmos uma rede neural de forma ingênua.</a:t>
            </a:r>
          </a:p>
        </p:txBody>
      </p:sp>
    </p:spTree>
    <p:extLst>
      <p:ext uri="{BB962C8B-B14F-4D97-AF65-F5344CB8AC3E}">
        <p14:creationId xmlns:p14="http://schemas.microsoft.com/office/powerpoint/2010/main" val="5297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365"/>
            <a:ext cx="10515600" cy="951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Como encontramos esse </a:t>
            </a:r>
            <a:r>
              <a:rPr lang="pt-BR" sz="5400" b="1" i="1" dirty="0">
                <a:effectLst/>
              </a:rPr>
              <a:t>equilíbrio?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90258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/>
          <a:lstStyle/>
          <a:p>
            <a:r>
              <a:rPr lang="pt-BR" dirty="0"/>
              <a:t>Nossa ideia inicial foi </a:t>
            </a:r>
            <a:r>
              <a:rPr lang="pt-BR" b="1" i="1" dirty="0">
                <a:solidFill>
                  <a:srgbClr val="00B050"/>
                </a:solidFill>
              </a:rPr>
              <a:t>treinar o modelo com todos os exemplos</a:t>
            </a:r>
            <a:r>
              <a:rPr lang="pt-BR" dirty="0"/>
              <a:t>, pois </a:t>
            </a:r>
            <a:r>
              <a:rPr lang="pt-BR" b="1" i="1" dirty="0">
                <a:solidFill>
                  <a:srgbClr val="00B050"/>
                </a:solidFill>
              </a:rPr>
              <a:t>quanto mais dados </a:t>
            </a:r>
            <a:r>
              <a:rPr lang="pt-BR" dirty="0"/>
              <a:t>tivermos, </a:t>
            </a:r>
            <a:r>
              <a:rPr lang="pt-BR" b="1" i="1" dirty="0">
                <a:solidFill>
                  <a:srgbClr val="00B050"/>
                </a:solidFill>
              </a:rPr>
              <a:t>mais ele irá aprender</a:t>
            </a:r>
            <a:r>
              <a:rPr lang="pt-BR" dirty="0"/>
              <a:t>.</a:t>
            </a:r>
          </a:p>
          <a:p>
            <a:r>
              <a:rPr lang="pt-BR" dirty="0"/>
              <a:t>Porém, quando o modelo é treinado com todos os exemplos que possuímos, nós </a:t>
            </a:r>
            <a:r>
              <a:rPr lang="pt-BR" b="1" i="1" dirty="0">
                <a:solidFill>
                  <a:srgbClr val="00B050"/>
                </a:solidFill>
              </a:rPr>
              <a:t>não conseguimos mensurar o quão bem ele se sai com dados inéditos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Generalizar vs. Sobreajustar.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0ACEEF-0F17-B82A-D62D-51E980D81E7E}"/>
              </a:ext>
            </a:extLst>
          </p:cNvPr>
          <p:cNvSpPr/>
          <p:nvPr/>
        </p:nvSpPr>
        <p:spPr>
          <a:xfrm>
            <a:off x="98322" y="3084153"/>
            <a:ext cx="6548284" cy="6292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8B5B3C9E-B7D2-1262-B3E6-67BDA1AF41D7}"/>
              </a:ext>
            </a:extLst>
          </p:cNvPr>
          <p:cNvSpPr/>
          <p:nvPr/>
        </p:nvSpPr>
        <p:spPr>
          <a:xfrm rot="5400000">
            <a:off x="3195484" y="826778"/>
            <a:ext cx="353962" cy="6548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3CCAAF-1FB7-D72B-8539-63477C29D465}"/>
              </a:ext>
            </a:extLst>
          </p:cNvPr>
          <p:cNvSpPr txBox="1"/>
          <p:nvPr/>
        </p:nvSpPr>
        <p:spPr>
          <a:xfrm>
            <a:off x="98320" y="4277903"/>
            <a:ext cx="654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Conjunto de dados com todos os exemplos (e.g., imagens) que foram coletados.</a:t>
            </a:r>
          </a:p>
        </p:txBody>
      </p:sp>
    </p:spTree>
    <p:extLst>
      <p:ext uri="{BB962C8B-B14F-4D97-AF65-F5344CB8AC3E}">
        <p14:creationId xmlns:p14="http://schemas.microsoft.com/office/powerpoint/2010/main" val="391676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Dividir para conquistar!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dirty="0"/>
              <a:t>E se dividirmos o conjunto total de exemplos em conjuntos menores?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treinamento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validação</a:t>
            </a:r>
            <a:endParaRPr lang="pt-BR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i="1" dirty="0">
                <a:effectLst/>
              </a:rPr>
              <a:t>Conjunto de teste</a:t>
            </a:r>
            <a:endParaRPr lang="pt-BR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88B23B8-5113-3888-77B7-BB6BAC36ED69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89405E4-B2C1-EA4B-F1E2-BF6295A09601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5D56B6-071A-9C23-7908-C117CAFB472D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01EFED6-A10D-AFB1-1044-2FC0A0D026EA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62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4" y="1825624"/>
            <a:ext cx="5161936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treinamento</a:t>
            </a:r>
            <a:r>
              <a:rPr lang="pt-BR" dirty="0">
                <a:effectLst/>
              </a:rPr>
              <a:t>: usado para atualizar os parâmetros (i.e., pesos) do modelo.</a:t>
            </a:r>
          </a:p>
          <a:p>
            <a:r>
              <a:rPr lang="pt-BR" dirty="0"/>
              <a:t>É o maior dos três subconjuntos.</a:t>
            </a:r>
            <a:endParaRPr lang="pt-BR" dirty="0">
              <a:effectLst/>
            </a:endParaRPr>
          </a:p>
          <a:p>
            <a:r>
              <a:rPr lang="pt-BR" b="1" i="1" dirty="0"/>
              <a:t>Tamanho do subconjunto</a:t>
            </a:r>
            <a:r>
              <a:rPr lang="pt-BR" dirty="0"/>
              <a:t>: geralmente de </a:t>
            </a:r>
            <a:r>
              <a:rPr lang="pt-BR" dirty="0">
                <a:effectLst/>
              </a:rPr>
              <a:t>70% a 80% do total.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D3CCE0A-2911-037A-D8A8-8B58FDFE8164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4695352-AA0B-095F-460A-BB9FCC8530C0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A450083-62C5-B841-123D-A9EE9ABF26E4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AB0AF8-615D-0889-3527-10EC78D8E2B7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94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825624"/>
            <a:ext cx="5388077" cy="5032375"/>
          </a:xfrm>
        </p:spPr>
        <p:txBody>
          <a:bodyPr>
            <a:normAutofit/>
          </a:bodyPr>
          <a:lstStyle/>
          <a:p>
            <a:r>
              <a:rPr lang="pt-BR" b="1" i="1" dirty="0"/>
              <a:t>Conjunto de validação</a:t>
            </a:r>
            <a:r>
              <a:rPr lang="pt-BR" dirty="0"/>
              <a:t>: usado para avaliar o </a:t>
            </a:r>
            <a:r>
              <a:rPr lang="pt-BR" b="1" i="1" dirty="0">
                <a:solidFill>
                  <a:srgbClr val="00B050"/>
                </a:solidFill>
              </a:rPr>
              <a:t>desempenho do modelo em dados inéditos e ajustar hiperparâmetros</a:t>
            </a:r>
            <a:r>
              <a:rPr lang="pt-BR" dirty="0"/>
              <a:t>.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  <a:p>
            <a:r>
              <a:rPr lang="pt-BR" dirty="0"/>
              <a:t>Avaliar o</a:t>
            </a:r>
            <a:r>
              <a:rPr lang="pt-BR" b="0" i="0" dirty="0">
                <a:effectLst/>
              </a:rPr>
              <a:t> desemp</a:t>
            </a:r>
            <a:r>
              <a:rPr lang="pt-BR" dirty="0"/>
              <a:t>enho do modelo nesse conjunto</a:t>
            </a:r>
            <a:r>
              <a:rPr lang="pt-BR" b="0" i="0" dirty="0">
                <a:effectLst/>
              </a:rPr>
              <a:t> é importante para evitar o subajuste e o sobreajuste.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4867BD-485B-151E-A8D6-3FD97BD5C155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DB8567A-B72C-3862-4679-651D2D165946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ABA3821-4162-3193-ADF3-D76742D62FEC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FDE3367-A304-FC98-F961-58B9F75E98A4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C706BE-281E-38E1-B517-0C374241D539}"/>
              </a:ext>
            </a:extLst>
          </p:cNvPr>
          <p:cNvSpPr txBox="1"/>
          <p:nvPr/>
        </p:nvSpPr>
        <p:spPr>
          <a:xfrm>
            <a:off x="1" y="6396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effectLst/>
              </a:rPr>
              <a:t>Hiperparâmetros</a:t>
            </a:r>
            <a:r>
              <a:rPr lang="pt-BR" sz="1200" b="0" i="0" dirty="0">
                <a:effectLst/>
              </a:rPr>
              <a:t>: parâmetros que não são aprendidos durante o treinamento do modelo, mas que influenciam </a:t>
            </a:r>
            <a:r>
              <a:rPr lang="pt-BR" sz="1200" dirty="0"/>
              <a:t>seu</a:t>
            </a:r>
            <a:r>
              <a:rPr lang="pt-BR" sz="1200" b="0" i="0" dirty="0">
                <a:effectLst/>
              </a:rPr>
              <a:t> aprendizado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314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83" y="1825624"/>
            <a:ext cx="5181261" cy="5032375"/>
          </a:xfrm>
        </p:spPr>
        <p:txBody>
          <a:bodyPr>
            <a:normAutofit/>
          </a:bodyPr>
          <a:lstStyle/>
          <a:p>
            <a:r>
              <a:rPr lang="pt-BR" b="1" i="1" dirty="0">
                <a:effectLst/>
              </a:rPr>
              <a:t>Conjunto de teste</a:t>
            </a:r>
            <a:r>
              <a:rPr lang="pt-BR" b="1" i="0" dirty="0">
                <a:effectLst/>
              </a:rPr>
              <a:t>:</a:t>
            </a:r>
            <a:r>
              <a:rPr lang="pt-BR" b="0" i="0" dirty="0">
                <a:effectLst/>
              </a:rPr>
              <a:t> conjunto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mantido</a:t>
            </a:r>
            <a:r>
              <a:rPr lang="pt-BR" b="0" i="0" dirty="0">
                <a:effectLst/>
              </a:rPr>
              <a:t> completamente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separado durante todo o processo de desenvolvimento </a:t>
            </a:r>
            <a:r>
              <a:rPr lang="pt-BR" b="0" i="0" dirty="0">
                <a:effectLst/>
              </a:rPr>
              <a:t>do modelo. 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usado apenas no final </a:t>
            </a:r>
            <a:r>
              <a:rPr lang="pt-BR" b="0" i="0" dirty="0">
                <a:effectLst/>
              </a:rPr>
              <a:t>para avaliar o desempenho do modelo em dados inéditos. </a:t>
            </a:r>
          </a:p>
          <a:p>
            <a:r>
              <a:rPr lang="pt-BR" b="1" i="1" dirty="0"/>
              <a:t>Tamanho do subconjunto</a:t>
            </a:r>
            <a:r>
              <a:rPr lang="pt-BR" dirty="0"/>
              <a:t>: geralmente de 10</a:t>
            </a:r>
            <a:r>
              <a:rPr lang="pt-BR" dirty="0">
                <a:effectLst/>
              </a:rPr>
              <a:t>% a 15% do total.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6" y="2719489"/>
            <a:ext cx="6548285" cy="629264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3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14221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Seguindo essa metodologia, poderíamos, por exemplo, escolher uma arquitetura de rede neural e treiná-la para resolver um problema de classificação. </a:t>
            </a:r>
          </a:p>
          <a:p>
            <a:r>
              <a:rPr lang="pt-BR" b="0" i="0" dirty="0">
                <a:effectLst/>
              </a:rPr>
              <a:t>Nos dados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treinamento, a acurácia é de 99.99%</a:t>
            </a:r>
            <a:r>
              <a:rPr lang="pt-BR" b="0" i="0" dirty="0">
                <a:effectLst/>
              </a:rPr>
              <a:t>. </a:t>
            </a:r>
          </a:p>
          <a:p>
            <a:r>
              <a:rPr lang="pt-BR" b="0" i="0" dirty="0">
                <a:effectLst/>
              </a:rPr>
              <a:t>Mas ela é pior nos outros dois conjuntos. </a:t>
            </a:r>
          </a:p>
          <a:p>
            <a:r>
              <a:rPr lang="pt-BR" b="0" i="0" dirty="0">
                <a:effectLst/>
              </a:rPr>
              <a:t>Ela é de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90% e 80% nos conjunto de validação e teste</a:t>
            </a:r>
            <a:r>
              <a:rPr lang="pt-BR" b="0" i="0" dirty="0">
                <a:effectLst/>
              </a:rPr>
              <a:t>, respectivamente.</a:t>
            </a:r>
          </a:p>
          <a:p>
            <a:r>
              <a:rPr lang="pt-BR" dirty="0"/>
              <a:t>O que isso pode indicar?</a:t>
            </a:r>
            <a:endParaRPr lang="pt-BR" b="0" i="0" dirty="0">
              <a:effectLst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F0D3D2-EF84-C8F4-C1B8-F7849286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4"/>
            <a:ext cx="5643716" cy="5032375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effectLst/>
              </a:rPr>
              <a:t>Podemos estar diante de uma situação igual a da detecção de calçados. </a:t>
            </a:r>
          </a:p>
          <a:p>
            <a:r>
              <a:rPr lang="pt-BR" b="0" i="0" dirty="0">
                <a:effectLst/>
              </a:rPr>
              <a:t>Projetamos uma rede neural que é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ótima nos dados de treinamento, mas não tão boa nos outros dados</a:t>
            </a:r>
            <a:r>
              <a:rPr lang="pt-BR" b="0" i="0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Uma indicação de sobreajuste.</a:t>
            </a:r>
          </a:p>
          <a:p>
            <a:r>
              <a:rPr lang="pt-BR" b="0" i="0" dirty="0">
                <a:effectLst/>
              </a:rPr>
              <a:t>Os 99.99% nos fazem pensar que temos uma rede muito melhor do que realmente temos. </a:t>
            </a:r>
          </a:p>
          <a:p>
            <a:r>
              <a:rPr lang="pt-BR" b="0" i="0" dirty="0">
                <a:effectLst/>
              </a:rPr>
              <a:t>E se reprojetarmos a rede, reduzindo sua complexidade, e tentamos novamente?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0.9999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3AC9CC-B775-2230-CAB6-E3FB1F50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4227872"/>
            <a:ext cx="3414037" cy="2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Aplicando a metodologia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5FB5A8-671C-DCA1-B12E-7A3F299B7726}"/>
              </a:ext>
            </a:extLst>
          </p:cNvPr>
          <p:cNvGrpSpPr/>
          <p:nvPr/>
        </p:nvGrpSpPr>
        <p:grpSpPr>
          <a:xfrm>
            <a:off x="78657" y="2753031"/>
            <a:ext cx="6322144" cy="595721"/>
            <a:chOff x="98321" y="4027179"/>
            <a:chExt cx="6548285" cy="62926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2652D7-D11D-9E31-147F-0596CA45CDD8}"/>
                </a:ext>
              </a:extLst>
            </p:cNvPr>
            <p:cNvSpPr/>
            <p:nvPr/>
          </p:nvSpPr>
          <p:spPr>
            <a:xfrm>
              <a:off x="98321" y="4027179"/>
              <a:ext cx="4267203" cy="629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Treinamento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77ECC7-D3D5-4A48-9BEE-68805AC5B8B2}"/>
                </a:ext>
              </a:extLst>
            </p:cNvPr>
            <p:cNvSpPr/>
            <p:nvPr/>
          </p:nvSpPr>
          <p:spPr>
            <a:xfrm>
              <a:off x="5506066" y="4027179"/>
              <a:ext cx="1140540" cy="6292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Teste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795D2F-676B-DA33-9E1A-DE95DE4B3F7E}"/>
                </a:ext>
              </a:extLst>
            </p:cNvPr>
            <p:cNvSpPr/>
            <p:nvPr/>
          </p:nvSpPr>
          <p:spPr>
            <a:xfrm>
              <a:off x="4365525" y="4027179"/>
              <a:ext cx="1140541" cy="6292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Validação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63BB5B-C98D-14A2-6E2F-EAEECB666101}"/>
              </a:ext>
            </a:extLst>
          </p:cNvPr>
          <p:cNvSpPr txBox="1"/>
          <p:nvPr/>
        </p:nvSpPr>
        <p:spPr>
          <a:xfrm>
            <a:off x="1568304" y="3348752"/>
            <a:ext cx="114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D07BA5-A4B3-F074-9327-3D1F4B1D6902}"/>
              </a:ext>
            </a:extLst>
          </p:cNvPr>
          <p:cNvSpPr txBox="1"/>
          <p:nvPr/>
        </p:nvSpPr>
        <p:spPr>
          <a:xfrm>
            <a:off x="4198494" y="3348752"/>
            <a:ext cx="110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BEAD47-ED5A-64C9-3184-510135A2CFE6}"/>
              </a:ext>
            </a:extLst>
          </p:cNvPr>
          <p:cNvSpPr txBox="1"/>
          <p:nvPr/>
        </p:nvSpPr>
        <p:spPr>
          <a:xfrm>
            <a:off x="5299648" y="3367550"/>
            <a:ext cx="110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Acurácia: 0.925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9887A48-603D-07FB-23A0-74682426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619" y="1825624"/>
            <a:ext cx="5515897" cy="5032375"/>
          </a:xfrm>
        </p:spPr>
        <p:txBody>
          <a:bodyPr>
            <a:normAutofit/>
          </a:bodyPr>
          <a:lstStyle/>
          <a:p>
            <a:r>
              <a:rPr lang="pt-BR" dirty="0"/>
              <a:t>Com uma rede menor, a acurácia no conjunto de treinamento pode até diminuir, mas o </a:t>
            </a:r>
            <a:r>
              <a:rPr lang="pt-BR" b="1" i="1" dirty="0">
                <a:solidFill>
                  <a:srgbClr val="00B050"/>
                </a:solidFill>
              </a:rPr>
              <a:t>mais importante é manter a acurácia da rede nos conjuntos de validação e teste o mais próximos do treinamento</a:t>
            </a:r>
            <a:r>
              <a:rPr lang="pt-BR" dirty="0"/>
              <a:t>.</a:t>
            </a:r>
          </a:p>
          <a:p>
            <a:r>
              <a:rPr lang="pt-BR" dirty="0"/>
              <a:t>Essa proximidade dos valores nos dará uma </a:t>
            </a:r>
            <a:r>
              <a:rPr lang="pt-BR" b="1" i="1" dirty="0">
                <a:solidFill>
                  <a:srgbClr val="00B050"/>
                </a:solidFill>
              </a:rPr>
              <a:t>forte indicação da verdadeira acurácia da rede</a:t>
            </a:r>
            <a:r>
              <a:rPr lang="pt-BR" dirty="0"/>
              <a:t>.</a:t>
            </a:r>
          </a:p>
        </p:txBody>
      </p:sp>
      <p:pic>
        <p:nvPicPr>
          <p:cNvPr id="16" name="Espaço Reservado para Conteúdo 12">
            <a:extLst>
              <a:ext uri="{FF2B5EF4-FFF2-40B4-BE49-F238E27FC236}">
                <a16:creationId xmlns:a16="http://schemas.microsoft.com/office/drawing/2014/main" id="{A2A009AE-37F9-F7D5-4938-B7FCA30A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4" y="4316360"/>
            <a:ext cx="3577282" cy="17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825624"/>
            <a:ext cx="5906814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Podemos extrair informações muito importantes a partir dos </a:t>
            </a:r>
            <a:r>
              <a:rPr lang="pt-BR" b="1" i="1" dirty="0">
                <a:solidFill>
                  <a:srgbClr val="00B050"/>
                </a:solidFill>
              </a:rPr>
              <a:t>resultados de erro ao longo das épocas de treinamento</a:t>
            </a:r>
            <a:r>
              <a:rPr lang="pt-BR" dirty="0"/>
              <a:t> de um modelo.</a:t>
            </a:r>
          </a:p>
          <a:p>
            <a:r>
              <a:rPr lang="pt-BR" dirty="0"/>
              <a:t>Por exemplo, se </a:t>
            </a:r>
            <a:r>
              <a:rPr lang="pt-BR" b="1" i="1" dirty="0">
                <a:solidFill>
                  <a:srgbClr val="00B050"/>
                </a:solidFill>
              </a:rPr>
              <a:t>ambos os erros são altos</a:t>
            </a:r>
            <a:r>
              <a:rPr lang="pt-BR" dirty="0"/>
              <a:t>, temos a ocorrência de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7030A0"/>
                </a:solidFill>
              </a:rPr>
              <a:t>subajuste</a:t>
            </a:r>
            <a:r>
              <a:rPr lang="pt-BR" b="1" i="1" dirty="0">
                <a:solidFill>
                  <a:srgbClr val="00B050"/>
                </a:solidFill>
              </a:rPr>
              <a:t>.</a:t>
            </a:r>
            <a:endParaRPr lang="pt-BR" dirty="0"/>
          </a:p>
          <a:p>
            <a:r>
              <a:rPr lang="pt-BR" dirty="0"/>
              <a:t>O </a:t>
            </a:r>
            <a:r>
              <a:rPr lang="pt-BR" b="1" i="1" dirty="0">
                <a:solidFill>
                  <a:srgbClr val="7030A0"/>
                </a:solidFill>
              </a:rPr>
              <a:t>modelo não tem complexidade </a:t>
            </a:r>
            <a:r>
              <a:rPr lang="pt-BR" dirty="0"/>
              <a:t>o suficiente para encontrar um padrão geral e/</a:t>
            </a:r>
            <a:r>
              <a:rPr lang="pt-BR" b="1" i="1" dirty="0">
                <a:solidFill>
                  <a:srgbClr val="7030A0"/>
                </a:solidFill>
              </a:rPr>
              <a:t>ou ainda não treinou o suficiente </a:t>
            </a:r>
            <a:r>
              <a:rPr lang="pt-BR" dirty="0"/>
              <a:t>(i.e., épocas iniciais).</a:t>
            </a:r>
          </a:p>
          <a:p>
            <a:r>
              <a:rPr lang="pt-BR" dirty="0"/>
              <a:t>Aumentar o passo de aprendizagem pode ajudar a mitigar o problema.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DC8066-CA5D-5752-C404-17B9795B85A1}"/>
              </a:ext>
            </a:extLst>
          </p:cNvPr>
          <p:cNvSpPr/>
          <p:nvPr/>
        </p:nvSpPr>
        <p:spPr>
          <a:xfrm>
            <a:off x="838200" y="2585547"/>
            <a:ext cx="1305910" cy="290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8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Reconhecendo calçados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70" y="1825625"/>
            <a:ext cx="5474814" cy="5032376"/>
          </a:xfrm>
        </p:spPr>
        <p:txBody>
          <a:bodyPr/>
          <a:lstStyle/>
          <a:p>
            <a:r>
              <a:rPr lang="pt-BR" dirty="0"/>
              <a:t>Imaginem uma situação onde queremos treinar uma </a:t>
            </a:r>
            <a:r>
              <a:rPr lang="pt-BR" b="1" i="1" dirty="0">
                <a:solidFill>
                  <a:srgbClr val="00B050"/>
                </a:solidFill>
              </a:rPr>
              <a:t>rede neural</a:t>
            </a:r>
            <a:r>
              <a:rPr lang="pt-BR" dirty="0"/>
              <a:t> para </a:t>
            </a:r>
            <a:r>
              <a:rPr lang="pt-BR" b="1" i="1" dirty="0">
                <a:solidFill>
                  <a:srgbClr val="00B050"/>
                </a:solidFill>
              </a:rPr>
              <a:t>reconhecer diferentes tipos de calçados</a:t>
            </a:r>
            <a:r>
              <a:rPr lang="pt-BR" dirty="0"/>
              <a:t>.</a:t>
            </a:r>
          </a:p>
          <a:p>
            <a:r>
              <a:rPr lang="pt-BR" dirty="0"/>
              <a:t>É uma tarefa similar a </a:t>
            </a:r>
            <a:r>
              <a:rPr lang="pt-BR" b="1" i="1" dirty="0">
                <a:solidFill>
                  <a:srgbClr val="00B050"/>
                </a:solidFill>
              </a:rPr>
              <a:t>ensinar alguém que nunca viu um calçado antes sobre o que eles realmente são</a:t>
            </a:r>
            <a:r>
              <a:rPr lang="pt-BR" dirty="0"/>
              <a:t> para que no futuro quando essa pessoa ver um objeto ela poder decidir se ele é um calçado ou não.</a:t>
            </a:r>
          </a:p>
        </p:txBody>
      </p:sp>
      <p:pic>
        <p:nvPicPr>
          <p:cNvPr id="1026" name="Picture 2" descr="Barker Shoes | Official Website | English Shoemakers Since 1880 | Barker  Shoes UK">
            <a:extLst>
              <a:ext uri="{FF2B5EF4-FFF2-40B4-BE49-F238E27FC236}">
                <a16:creationId xmlns:a16="http://schemas.microsoft.com/office/drawing/2014/main" id="{4DE9A806-8537-1453-3A4C-2AD7E83B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668"/>
            <a:ext cx="2606079" cy="16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ços baixos em Sapatos | eBay">
            <a:extLst>
              <a:ext uri="{FF2B5EF4-FFF2-40B4-BE49-F238E27FC236}">
                <a16:creationId xmlns:a16="http://schemas.microsoft.com/office/drawing/2014/main" id="{98243BFE-DB44-FC97-581C-F486B6A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1881529"/>
            <a:ext cx="2711945" cy="13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7 Essential Shoes for Men in 2023: Sneakers, Loafers, Boots, Dress Shoes,  and More | GQ">
            <a:extLst>
              <a:ext uri="{FF2B5EF4-FFF2-40B4-BE49-F238E27FC236}">
                <a16:creationId xmlns:a16="http://schemas.microsoft.com/office/drawing/2014/main" id="{CFC9462D-4929-503A-5AE8-14F616EC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" y="5262470"/>
            <a:ext cx="2639302" cy="14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Best Water Shoes of 2023 | Reviews by Wirecutter">
            <a:extLst>
              <a:ext uri="{FF2B5EF4-FFF2-40B4-BE49-F238E27FC236}">
                <a16:creationId xmlns:a16="http://schemas.microsoft.com/office/drawing/2014/main" id="{A90F23CC-4FF6-721E-5625-5AC321D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02" y="3375627"/>
            <a:ext cx="2711945" cy="14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e - Wikipedia">
            <a:extLst>
              <a:ext uri="{FF2B5EF4-FFF2-40B4-BE49-F238E27FC236}">
                <a16:creationId xmlns:a16="http://schemas.microsoft.com/office/drawing/2014/main" id="{D02ACA22-9C4E-DF86-654C-61FC92B1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02" y="4920290"/>
            <a:ext cx="2278897" cy="18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9 Best Sandals of 2023 | Reviews by Wirecutter">
            <a:extLst>
              <a:ext uri="{FF2B5EF4-FFF2-40B4-BE49-F238E27FC236}">
                <a16:creationId xmlns:a16="http://schemas.microsoft.com/office/drawing/2014/main" id="{5E8C2F52-8C11-31F1-A6C1-2BFD37C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1" y="3623465"/>
            <a:ext cx="2278896" cy="1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283" y="1825624"/>
            <a:ext cx="6127532" cy="5032375"/>
          </a:xfrm>
        </p:spPr>
        <p:txBody>
          <a:bodyPr>
            <a:normAutofit/>
          </a:bodyPr>
          <a:lstStyle/>
          <a:p>
            <a:r>
              <a:rPr lang="pt-BR" dirty="0"/>
              <a:t>Por outro lado, se o </a:t>
            </a:r>
            <a:r>
              <a:rPr lang="pt-BR" b="1" i="1" dirty="0">
                <a:solidFill>
                  <a:srgbClr val="00B050"/>
                </a:solidFill>
              </a:rPr>
              <a:t>erro de treinamento for pequeno e o erro de validação for alto</a:t>
            </a:r>
            <a:r>
              <a:rPr lang="pt-BR" dirty="0"/>
              <a:t>, estamos diante de um caso de </a:t>
            </a:r>
            <a:r>
              <a:rPr lang="pt-BR" b="1" i="1" dirty="0">
                <a:solidFill>
                  <a:srgbClr val="7030A0"/>
                </a:solidFill>
              </a:rPr>
              <a:t>sobreajuste</a:t>
            </a:r>
            <a:r>
              <a:rPr lang="pt-BR" dirty="0"/>
              <a:t>. </a:t>
            </a:r>
          </a:p>
          <a:p>
            <a:r>
              <a:rPr lang="pt-BR" dirty="0"/>
              <a:t>O modelo </a:t>
            </a:r>
            <a:r>
              <a:rPr lang="pt-BR" b="1" i="1" dirty="0">
                <a:solidFill>
                  <a:srgbClr val="7030A0"/>
                </a:solidFill>
              </a:rPr>
              <a:t>tem complexidade maior do que a necessária</a:t>
            </a:r>
            <a:r>
              <a:rPr lang="pt-BR" dirty="0"/>
              <a:t> e/ou </a:t>
            </a:r>
            <a:r>
              <a:rPr lang="pt-BR" b="1" i="1" dirty="0">
                <a:solidFill>
                  <a:srgbClr val="7030A0"/>
                </a:solidFill>
              </a:rPr>
              <a:t>treinou por um número muito grande de épocas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Quando um modelo vê o mesmo conjunto muitas vezes, a tendência é que ele memorize os dados, da mesma forma que ocorre conosco.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3626069" y="2522482"/>
            <a:ext cx="977462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15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649" y="1825624"/>
            <a:ext cx="6358758" cy="5032375"/>
          </a:xfrm>
        </p:spPr>
        <p:txBody>
          <a:bodyPr>
            <a:normAutofit/>
          </a:bodyPr>
          <a:lstStyle/>
          <a:p>
            <a:r>
              <a:rPr lang="pt-BR" dirty="0"/>
              <a:t>Se </a:t>
            </a:r>
            <a:r>
              <a:rPr lang="pt-BR" b="1" i="1" dirty="0">
                <a:solidFill>
                  <a:srgbClr val="00B050"/>
                </a:solidFill>
              </a:rPr>
              <a:t>ambos os erros são pequenos e próximos</a:t>
            </a:r>
            <a:r>
              <a:rPr lang="pt-BR" dirty="0"/>
              <a:t>, temos um modelo que</a:t>
            </a:r>
            <a:r>
              <a:rPr lang="pt-BR" b="1" i="1" dirty="0">
                <a:solidFill>
                  <a:srgbClr val="00B050"/>
                </a:solidFill>
              </a:rPr>
              <a:t> </a:t>
            </a:r>
            <a:r>
              <a:rPr lang="pt-BR" b="1" i="1" dirty="0">
                <a:solidFill>
                  <a:srgbClr val="00B0F0"/>
                </a:solidFill>
              </a:rPr>
              <a:t>generaliza bem</a:t>
            </a:r>
            <a:r>
              <a:rPr lang="pt-BR" dirty="0"/>
              <a:t>.</a:t>
            </a:r>
          </a:p>
          <a:p>
            <a:r>
              <a:rPr lang="pt-BR" dirty="0"/>
              <a:t>O modelo atinge um </a:t>
            </a:r>
            <a:r>
              <a:rPr lang="pt-BR" b="1" i="1" dirty="0">
                <a:solidFill>
                  <a:srgbClr val="00B050"/>
                </a:solidFill>
              </a:rPr>
              <a:t>balanço entre complexidade e capacidade de generalização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89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DC77-1C7E-7CCE-3CBD-46B64DF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erros ao longo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8F8C6-72EE-D475-5DD5-163C0105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649" y="1825624"/>
            <a:ext cx="6358758" cy="5032375"/>
          </a:xfrm>
        </p:spPr>
        <p:txBody>
          <a:bodyPr>
            <a:normAutofit/>
          </a:bodyPr>
          <a:lstStyle/>
          <a:p>
            <a:r>
              <a:rPr lang="pt-BR" dirty="0"/>
              <a:t>O modelo tem a </a:t>
            </a:r>
            <a:r>
              <a:rPr lang="pt-BR" b="1" i="1" dirty="0">
                <a:solidFill>
                  <a:srgbClr val="00B050"/>
                </a:solidFill>
              </a:rPr>
              <a:t>complexidade ideal </a:t>
            </a:r>
            <a:r>
              <a:rPr lang="pt-BR" dirty="0"/>
              <a:t>para </a:t>
            </a:r>
            <a:r>
              <a:rPr lang="pt-BR" b="1" i="1" dirty="0">
                <a:solidFill>
                  <a:srgbClr val="00B050"/>
                </a:solidFill>
              </a:rPr>
              <a:t>capturar o padrão geral por trás dos dados</a:t>
            </a:r>
            <a:r>
              <a:rPr lang="pt-BR" dirty="0"/>
              <a:t> e com isso generalizar bem.</a:t>
            </a:r>
          </a:p>
          <a:p>
            <a:r>
              <a:rPr lang="pt-BR" dirty="0"/>
              <a:t>Uma forma de obter o </a:t>
            </a:r>
            <a:r>
              <a:rPr lang="pt-BR" b="1" i="1" dirty="0">
                <a:solidFill>
                  <a:srgbClr val="7030A0"/>
                </a:solidFill>
              </a:rPr>
              <a:t>melhor modelo </a:t>
            </a:r>
            <a:r>
              <a:rPr lang="pt-BR" dirty="0"/>
              <a:t>seria </a:t>
            </a:r>
            <a:r>
              <a:rPr lang="pt-BR" b="1" i="1" dirty="0">
                <a:solidFill>
                  <a:srgbClr val="00B050"/>
                </a:solidFill>
              </a:rPr>
              <a:t>armazenar os pesos que resultarem no menor erro de validação </a:t>
            </a:r>
            <a:r>
              <a:rPr lang="pt-BR" dirty="0"/>
              <a:t>e </a:t>
            </a:r>
            <a:r>
              <a:rPr lang="pt-BR" b="1" i="1" dirty="0">
                <a:solidFill>
                  <a:srgbClr val="00B050"/>
                </a:solidFill>
              </a:rPr>
              <a:t>encerrar o treinamento </a:t>
            </a:r>
            <a:r>
              <a:rPr lang="pt-BR" dirty="0"/>
              <a:t>assim que o </a:t>
            </a:r>
            <a:r>
              <a:rPr lang="pt-BR" b="1" i="1" dirty="0">
                <a:solidFill>
                  <a:srgbClr val="00B050"/>
                </a:solidFill>
              </a:rPr>
              <a:t>erro de validação começar a aumentar</a:t>
            </a:r>
            <a:r>
              <a:rPr lang="pt-BR" dirty="0"/>
              <a:t> consistentemente.</a:t>
            </a:r>
          </a:p>
          <a:p>
            <a:r>
              <a:rPr lang="pt-BR" dirty="0"/>
              <a:t>Essa estratégia é chamada de </a:t>
            </a:r>
            <a:r>
              <a:rPr lang="pt-BR" b="1" i="1" dirty="0">
                <a:solidFill>
                  <a:srgbClr val="00B050"/>
                </a:solidFill>
              </a:rPr>
              <a:t>early stopping</a:t>
            </a:r>
            <a:r>
              <a:rPr lang="pt-BR" dirty="0"/>
              <a:t>.</a:t>
            </a:r>
          </a:p>
        </p:txBody>
      </p:sp>
      <p:pic>
        <p:nvPicPr>
          <p:cNvPr id="1026" name="Picture 2" descr="Underfitting and Overfitting in Machine Learning | Baeldung on Computer  Science">
            <a:extLst>
              <a:ext uri="{FF2B5EF4-FFF2-40B4-BE49-F238E27FC236}">
                <a16:creationId xmlns:a16="http://schemas.microsoft.com/office/drawing/2014/main" id="{3E8A130B-8CD3-C744-2C97-8067365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" y="2351450"/>
            <a:ext cx="5079992" cy="31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1D026E-1069-39FC-B340-8546D2D2486C}"/>
              </a:ext>
            </a:extLst>
          </p:cNvPr>
          <p:cNvSpPr/>
          <p:nvPr/>
        </p:nvSpPr>
        <p:spPr>
          <a:xfrm>
            <a:off x="2396359" y="2532992"/>
            <a:ext cx="1040524" cy="296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2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38420-A23F-DE85-A170-45E0B437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800"/>
            <a:ext cx="10515600" cy="243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i="1" dirty="0"/>
              <a:t>À luz dessas informações, vamos revisitar nosso exemplo dos dígitos escritos à mão.</a:t>
            </a:r>
          </a:p>
        </p:txBody>
      </p:sp>
    </p:spTree>
    <p:extLst>
      <p:ext uri="{BB962C8B-B14F-4D97-AF65-F5344CB8AC3E}">
        <p14:creationId xmlns:p14="http://schemas.microsoft.com/office/powerpoint/2010/main" val="109628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00B3E-85D7-8B25-6629-4A85FF36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104F-E6BA-B308-644A-11A7E493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898" cy="4351338"/>
          </a:xfrm>
        </p:spPr>
        <p:txBody>
          <a:bodyPr/>
          <a:lstStyle/>
          <a:p>
            <a:r>
              <a:rPr lang="pt-BR" dirty="0"/>
              <a:t>Exemplo: </a:t>
            </a:r>
            <a:r>
              <a:rPr lang="pt-BR" dirty="0">
                <a:hlinkClick r:id="rId3"/>
              </a:rPr>
              <a:t>Detecção de dígitos escritos à mão com dados de validação e teste</a:t>
            </a:r>
            <a:endParaRPr lang="pt-BR" dirty="0"/>
          </a:p>
        </p:txBody>
      </p:sp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87B75C17-2A48-E33A-B66B-927CA79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5" y="2923470"/>
            <a:ext cx="4099479" cy="23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| Try Jupyter">
            <a:extLst>
              <a:ext uri="{FF2B5EF4-FFF2-40B4-BE49-F238E27FC236}">
                <a16:creationId xmlns:a16="http://schemas.microsoft.com/office/drawing/2014/main" id="{FC70A9A5-A2C7-C005-C6C5-A9FF7756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0" y="3167764"/>
            <a:ext cx="3461657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olaboratory Colab - Guía Completa Español - Marketing Branding">
            <a:extLst>
              <a:ext uri="{FF2B5EF4-FFF2-40B4-BE49-F238E27FC236}">
                <a16:creationId xmlns:a16="http://schemas.microsoft.com/office/drawing/2014/main" id="{8A007768-2032-FE11-22C9-9394A0E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10641"/>
          <a:stretch/>
        </p:blipFill>
        <p:spPr bwMode="auto">
          <a:xfrm>
            <a:off x="8665027" y="2746576"/>
            <a:ext cx="3331071" cy="26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0EDF8DB-E749-8471-3ACA-2FFE3006F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0198"/>
          <a:stretch/>
        </p:blipFill>
        <p:spPr bwMode="auto">
          <a:xfrm>
            <a:off x="304800" y="3167764"/>
            <a:ext cx="1894114" cy="18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89317CF7-D83C-5980-45A9-863C64A2BE61}"/>
              </a:ext>
            </a:extLst>
          </p:cNvPr>
          <p:cNvSpPr>
            <a:spLocks noChangeAspect="1"/>
          </p:cNvSpPr>
          <p:nvPr/>
        </p:nvSpPr>
        <p:spPr>
          <a:xfrm>
            <a:off x="2198914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C6DC4B29-EABA-20F7-BB46-C33BEC93E2DD}"/>
              </a:ext>
            </a:extLst>
          </p:cNvPr>
          <p:cNvSpPr>
            <a:spLocks noChangeAspect="1"/>
          </p:cNvSpPr>
          <p:nvPr/>
        </p:nvSpPr>
        <p:spPr>
          <a:xfrm>
            <a:off x="5279613" y="3535968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FF65B64B-136B-DCC4-8A01-509D3D5CD19F}"/>
              </a:ext>
            </a:extLst>
          </p:cNvPr>
          <p:cNvSpPr>
            <a:spLocks noChangeAspect="1"/>
          </p:cNvSpPr>
          <p:nvPr/>
        </p:nvSpPr>
        <p:spPr>
          <a:xfrm>
            <a:off x="7968386" y="3533294"/>
            <a:ext cx="468000" cy="468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61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BD9F-A5F9-C006-2D60-3988AFB7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398648-3AD3-9986-3010-6210876D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304" cy="4351338"/>
          </a:xfrm>
        </p:spPr>
        <p:txBody>
          <a:bodyPr/>
          <a:lstStyle/>
          <a:p>
            <a:r>
              <a:rPr lang="pt-BR" dirty="0"/>
              <a:t>Quiz: “</a:t>
            </a:r>
            <a:r>
              <a:rPr lang="pt-BR" b="1" i="1" dirty="0"/>
              <a:t>TP557 - </a:t>
            </a:r>
            <a:r>
              <a:rPr lang="pt-BR" b="1" i="1" dirty="0" err="1"/>
              <a:t>Datasets</a:t>
            </a:r>
            <a:r>
              <a:rPr lang="pt-BR" dirty="0"/>
              <a:t>”.</a:t>
            </a:r>
          </a:p>
          <a:p>
            <a:r>
              <a:rPr lang="pt-BR" dirty="0"/>
              <a:t>Exercício: </a:t>
            </a:r>
            <a:r>
              <a:rPr lang="pt-BR" dirty="0">
                <a:hlinkClick r:id="rId3"/>
              </a:rPr>
              <a:t>Analisando os resultados do treinamento de um modelo de ML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52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97598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599145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B07C42F-A992-2717-DDF1-083ADA9C3645}"/>
              </a:ext>
            </a:extLst>
          </p:cNvPr>
          <p:cNvGrpSpPr/>
          <p:nvPr/>
        </p:nvGrpSpPr>
        <p:grpSpPr>
          <a:xfrm>
            <a:off x="1050515" y="1517918"/>
            <a:ext cx="4577263" cy="3036592"/>
            <a:chOff x="983980" y="3614532"/>
            <a:chExt cx="4577263" cy="30365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1354678-1459-EC6A-BFFF-068903DA2C08}"/>
                </a:ext>
              </a:extLst>
            </p:cNvPr>
            <p:cNvSpPr/>
            <p:nvPr/>
          </p:nvSpPr>
          <p:spPr>
            <a:xfrm>
              <a:off x="3328962" y="375697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202167C-234D-8420-55FA-B0C12B1A5BB1}"/>
                </a:ext>
              </a:extLst>
            </p:cNvPr>
            <p:cNvSpPr/>
            <p:nvPr/>
          </p:nvSpPr>
          <p:spPr>
            <a:xfrm>
              <a:off x="3328961" y="4526233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2445B85-6587-1F9D-632C-CA40610EC62E}"/>
                </a:ext>
              </a:extLst>
            </p:cNvPr>
            <p:cNvSpPr/>
            <p:nvPr/>
          </p:nvSpPr>
          <p:spPr>
            <a:xfrm>
              <a:off x="3328961" y="530565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51E4E5F-4430-EBD6-8B9B-10BA312FFCF4}"/>
                </a:ext>
              </a:extLst>
            </p:cNvPr>
            <p:cNvSpPr/>
            <p:nvPr/>
          </p:nvSpPr>
          <p:spPr>
            <a:xfrm>
              <a:off x="3328961" y="608506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9F28606-2CD9-EA49-6D4F-B417EF5BAEE3}"/>
                </a:ext>
              </a:extLst>
            </p:cNvPr>
            <p:cNvSpPr/>
            <p:nvPr/>
          </p:nvSpPr>
          <p:spPr>
            <a:xfrm>
              <a:off x="4389392" y="4524905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0889C38-9906-3431-F3B0-48A0569494C7}"/>
                </a:ext>
              </a:extLst>
            </p:cNvPr>
            <p:cNvSpPr/>
            <p:nvPr/>
          </p:nvSpPr>
          <p:spPr>
            <a:xfrm>
              <a:off x="2123189" y="375697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F780B85-FE8C-06AC-A428-D3E801D0CAFA}"/>
                </a:ext>
              </a:extLst>
            </p:cNvPr>
            <p:cNvSpPr/>
            <p:nvPr/>
          </p:nvSpPr>
          <p:spPr>
            <a:xfrm>
              <a:off x="2127901" y="452623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187CCF-3FCB-A01B-5454-D4817F3CC33F}"/>
                </a:ext>
              </a:extLst>
            </p:cNvPr>
            <p:cNvSpPr/>
            <p:nvPr/>
          </p:nvSpPr>
          <p:spPr>
            <a:xfrm>
              <a:off x="2123189" y="530332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71AF5E7-4BDC-4DF5-B4A7-BD601D539EA3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689246" y="4040005"/>
              <a:ext cx="639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3D87AF2-6594-D2C7-CFE2-62391F186390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>
              <a:off x="2689246" y="4040005"/>
              <a:ext cx="639715" cy="76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80FBCFF-63A2-EDE9-8EFA-6FFF9479EF42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2689246" y="4040005"/>
              <a:ext cx="639715" cy="154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7651E34-D429-DC72-2972-060D81836DBB}"/>
                </a:ext>
              </a:extLst>
            </p:cNvPr>
            <p:cNvCxnSpPr>
              <a:stCxn id="10" idx="6"/>
              <a:endCxn id="8" idx="2"/>
            </p:cNvCxnSpPr>
            <p:nvPr/>
          </p:nvCxnSpPr>
          <p:spPr>
            <a:xfrm>
              <a:off x="2689246" y="4040005"/>
              <a:ext cx="639715" cy="2328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C55591E-7244-297B-6A7C-2B054EE6C28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2693958" y="4040005"/>
              <a:ext cx="635004" cy="769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5C063DBD-7854-101C-3A82-FA18DE8ED5AA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2689246" y="4809262"/>
              <a:ext cx="639715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A1CDC5A-BE46-A95A-DBF4-28D015FE056D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>
              <a:off x="2693958" y="4809259"/>
              <a:ext cx="635003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00D0734-5865-7C7F-24B0-626AC0C3D0F5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>
              <a:off x="2693958" y="4809259"/>
              <a:ext cx="635003" cy="77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5343B509-BF11-2338-E37D-0E23DA2C6D23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>
              <a:off x="2693958" y="4809259"/>
              <a:ext cx="635003" cy="155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71B67E1-F2D1-7CA7-710A-4D8FE34D7CD0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V="1">
              <a:off x="2689246" y="4040005"/>
              <a:ext cx="639716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7E5B778-94A3-E90C-F5D7-B0BC6160C0BB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>
              <a:off x="2689246" y="5586353"/>
              <a:ext cx="639715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5119F7A-FF89-CA88-72F8-076932F8E1CE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>
              <a:off x="2689246" y="5586353"/>
              <a:ext cx="639715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AD37D85D-9834-D427-C065-DB9FD7B2DCC6}"/>
                </a:ext>
              </a:extLst>
            </p:cNvPr>
            <p:cNvCxnSpPr>
              <a:cxnSpLocks/>
              <a:stCxn id="28" idx="3"/>
              <a:endCxn id="10" idx="2"/>
            </p:cNvCxnSpPr>
            <p:nvPr/>
          </p:nvCxnSpPr>
          <p:spPr>
            <a:xfrm flipV="1">
              <a:off x="1547919" y="4040005"/>
              <a:ext cx="575270" cy="397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C3A2865-40E1-458C-CEF1-F1F5DA811CCC}"/>
                </a:ext>
              </a:extLst>
            </p:cNvPr>
            <p:cNvCxnSpPr>
              <a:cxnSpLocks/>
              <a:stCxn id="35" idx="3"/>
              <a:endCxn id="11" idx="2"/>
            </p:cNvCxnSpPr>
            <p:nvPr/>
          </p:nvCxnSpPr>
          <p:spPr>
            <a:xfrm flipV="1">
              <a:off x="1504691" y="4809259"/>
              <a:ext cx="623210" cy="113399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E716FD0-CB64-2EDE-2037-F2295115AC4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955449" y="4806772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FFA34F2-9D6C-4CB8-0690-996E4B904A68}"/>
                    </a:ext>
                  </a:extLst>
                </p:cNvPr>
                <p:cNvSpPr txBox="1"/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3F5AE126-0FCE-B221-5292-CB4564B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380" y="4253294"/>
                  <a:ext cx="382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9852FD77-BF58-459E-954E-198502ED4F4A}"/>
                    </a:ext>
                  </a:extLst>
                </p:cNvPr>
                <p:cNvSpPr txBox="1"/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FE6D6893-7176-5CDD-98DC-6B7D0F01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76" y="5001341"/>
                  <a:ext cx="3702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879E81D-3BDF-070E-962C-853F3EC24E04}"/>
                </a:ext>
              </a:extLst>
            </p:cNvPr>
            <p:cNvSpPr/>
            <p:nvPr/>
          </p:nvSpPr>
          <p:spPr>
            <a:xfrm>
              <a:off x="2130257" y="608041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322E9BED-3F9B-7EE1-FAF4-2FC31B8F3EF6}"/>
                </a:ext>
              </a:extLst>
            </p:cNvPr>
            <p:cNvCxnSpPr>
              <a:stCxn id="30" idx="6"/>
              <a:endCxn id="8" idx="2"/>
            </p:cNvCxnSpPr>
            <p:nvPr/>
          </p:nvCxnSpPr>
          <p:spPr>
            <a:xfrm>
              <a:off x="2696314" y="6363445"/>
              <a:ext cx="632647" cy="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B8EE68F-D54C-3BE4-481F-2B20C66A2460}"/>
                </a:ext>
              </a:extLst>
            </p:cNvPr>
            <p:cNvCxnSpPr>
              <a:stCxn id="30" idx="6"/>
              <a:endCxn id="7" idx="2"/>
            </p:cNvCxnSpPr>
            <p:nvPr/>
          </p:nvCxnSpPr>
          <p:spPr>
            <a:xfrm flipV="1">
              <a:off x="2696314" y="5588679"/>
              <a:ext cx="632647" cy="77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0669ED9-1347-1100-33ED-B86CECBC9101}"/>
                </a:ext>
              </a:extLst>
            </p:cNvPr>
            <p:cNvCxnSpPr>
              <a:stCxn id="30" idx="6"/>
              <a:endCxn id="6" idx="2"/>
            </p:cNvCxnSpPr>
            <p:nvPr/>
          </p:nvCxnSpPr>
          <p:spPr>
            <a:xfrm flipV="1">
              <a:off x="2696314" y="4809262"/>
              <a:ext cx="632647" cy="1554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AE0BCBBC-DEF5-A15C-33A6-44AD92C1DCF2}"/>
                </a:ext>
              </a:extLst>
            </p:cNvPr>
            <p:cNvCxnSpPr>
              <a:stCxn id="30" idx="6"/>
              <a:endCxn id="5" idx="2"/>
            </p:cNvCxnSpPr>
            <p:nvPr/>
          </p:nvCxnSpPr>
          <p:spPr>
            <a:xfrm flipV="1">
              <a:off x="2696314" y="4040005"/>
              <a:ext cx="632648" cy="232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A56C37C-1F92-72E7-C43E-3B6833DD4820}"/>
                    </a:ext>
                  </a:extLst>
                </p:cNvPr>
                <p:cNvSpPr txBox="1"/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F647779-0E16-8E2A-4D70-B1ED8994C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151" y="5758590"/>
                  <a:ext cx="38254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8772863-65BD-3569-FE59-9C967815475F}"/>
                </a:ext>
              </a:extLst>
            </p:cNvPr>
            <p:cNvCxnSpPr>
              <a:cxnSpLocks/>
              <a:stCxn id="29" idx="3"/>
              <a:endCxn id="10" idx="2"/>
            </p:cNvCxnSpPr>
            <p:nvPr/>
          </p:nvCxnSpPr>
          <p:spPr>
            <a:xfrm flipV="1">
              <a:off x="1498566" y="4040005"/>
              <a:ext cx="624623" cy="114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1C1E42F5-78AF-0A96-6251-66FA6901D344}"/>
                </a:ext>
              </a:extLst>
            </p:cNvPr>
            <p:cNvCxnSpPr>
              <a:cxnSpLocks/>
              <a:stCxn id="29" idx="3"/>
              <a:endCxn id="11" idx="2"/>
            </p:cNvCxnSpPr>
            <p:nvPr/>
          </p:nvCxnSpPr>
          <p:spPr>
            <a:xfrm flipV="1">
              <a:off x="1498566" y="4809259"/>
              <a:ext cx="629335" cy="37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4248EAFB-F79B-CFE7-4455-746E6D81FB98}"/>
                </a:ext>
              </a:extLst>
            </p:cNvPr>
            <p:cNvCxnSpPr>
              <a:stCxn id="35" idx="3"/>
              <a:endCxn id="12" idx="2"/>
            </p:cNvCxnSpPr>
            <p:nvPr/>
          </p:nvCxnSpPr>
          <p:spPr>
            <a:xfrm flipV="1">
              <a:off x="1504691" y="5586353"/>
              <a:ext cx="618498" cy="356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39C11FF6-9528-C739-2885-730680D799C7}"/>
                </a:ext>
              </a:extLst>
            </p:cNvPr>
            <p:cNvCxnSpPr>
              <a:cxnSpLocks/>
              <a:stCxn id="35" idx="3"/>
              <a:endCxn id="10" idx="2"/>
            </p:cNvCxnSpPr>
            <p:nvPr/>
          </p:nvCxnSpPr>
          <p:spPr>
            <a:xfrm flipV="1">
              <a:off x="1504691" y="4040005"/>
              <a:ext cx="618498" cy="190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01988E91-9E26-55CD-05A2-3EE2493A7375}"/>
                </a:ext>
              </a:extLst>
            </p:cNvPr>
            <p:cNvCxnSpPr>
              <a:cxnSpLocks/>
              <a:stCxn id="29" idx="3"/>
              <a:endCxn id="12" idx="2"/>
            </p:cNvCxnSpPr>
            <p:nvPr/>
          </p:nvCxnSpPr>
          <p:spPr>
            <a:xfrm>
              <a:off x="1498566" y="5186007"/>
              <a:ext cx="624623" cy="400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DBBAF9E-5581-163A-3DAD-2DC962B6894E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>
              <a:off x="1498566" y="5186007"/>
              <a:ext cx="631691" cy="117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D53113B5-77E7-0E50-4D72-F7100ED11C4F}"/>
                </a:ext>
              </a:extLst>
            </p:cNvPr>
            <p:cNvCxnSpPr>
              <a:stCxn id="28" idx="3"/>
              <a:endCxn id="11" idx="2"/>
            </p:cNvCxnSpPr>
            <p:nvPr/>
          </p:nvCxnSpPr>
          <p:spPr>
            <a:xfrm>
              <a:off x="1547919" y="4437960"/>
              <a:ext cx="579982" cy="37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6F00F43D-F065-B9F4-E3CC-0CCF6914FA0D}"/>
                </a:ext>
              </a:extLst>
            </p:cNvPr>
            <p:cNvCxnSpPr>
              <a:stCxn id="28" idx="3"/>
              <a:endCxn id="12" idx="2"/>
            </p:cNvCxnSpPr>
            <p:nvPr/>
          </p:nvCxnSpPr>
          <p:spPr>
            <a:xfrm>
              <a:off x="1547919" y="4437960"/>
              <a:ext cx="575270" cy="1148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805DD6C-D548-3E47-826A-2F2C74B2AA99}"/>
                </a:ext>
              </a:extLst>
            </p:cNvPr>
            <p:cNvCxnSpPr>
              <a:stCxn id="28" idx="3"/>
              <a:endCxn id="30" idx="2"/>
            </p:cNvCxnSpPr>
            <p:nvPr/>
          </p:nvCxnSpPr>
          <p:spPr>
            <a:xfrm>
              <a:off x="1547919" y="4437960"/>
              <a:ext cx="582338" cy="192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A55E8A02-F4EA-CBD9-B395-DB9EAC81BA29}"/>
                </a:ext>
              </a:extLst>
            </p:cNvPr>
            <p:cNvCxnSpPr>
              <a:stCxn id="35" idx="3"/>
              <a:endCxn id="30" idx="2"/>
            </p:cNvCxnSpPr>
            <p:nvPr/>
          </p:nvCxnSpPr>
          <p:spPr>
            <a:xfrm>
              <a:off x="1504691" y="5943256"/>
              <a:ext cx="625566" cy="42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5D96836-300D-1A8A-6BCE-F57886CEB90F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3895019" y="4040005"/>
              <a:ext cx="494373" cy="767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8BDBA190-5DD5-8004-7086-A384BF11F5D2}"/>
                </a:ext>
              </a:extLst>
            </p:cNvPr>
            <p:cNvCxnSpPr>
              <a:stCxn id="6" idx="6"/>
              <a:endCxn id="9" idx="2"/>
            </p:cNvCxnSpPr>
            <p:nvPr/>
          </p:nvCxnSpPr>
          <p:spPr>
            <a:xfrm flipV="1">
              <a:off x="3895018" y="4807934"/>
              <a:ext cx="494374" cy="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9A1458B6-3262-8B2F-9F1F-E6542BBBAFDD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3895018" y="4807934"/>
              <a:ext cx="494374" cy="780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BB56128A-36BB-DE73-3541-6D47617028E5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 flipV="1">
              <a:off x="3895018" y="4807934"/>
              <a:ext cx="494374" cy="156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99CB017E-9A70-E8A6-9C43-58BFDB9953AB}"/>
                    </a:ext>
                  </a:extLst>
                </p:cNvPr>
                <p:cNvSpPr txBox="1"/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298979C-FEEC-44B1-1EEB-CE843AEBE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29" y="4613494"/>
                  <a:ext cx="41583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82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DD99152-A9EA-C518-AD2D-CBF76A3F5033}"/>
                    </a:ext>
                  </a:extLst>
                </p:cNvPr>
                <p:cNvSpPr txBox="1"/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02613DEB-985F-3400-22BF-F5CF5E3DA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3980" y="5467885"/>
                  <a:ext cx="65365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CE935B14-3BD1-1812-EF67-A77EA0B1128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611991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8F98CC6-C2E6-9F66-7AE2-7A32B56A18C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7F5E5662-7035-61B6-F331-A3C054AF7A75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AD3C4A8F-E4DE-EC76-C133-5256EF60D3FF}"/>
                </a:ext>
              </a:extLst>
            </p:cNvPr>
            <p:cNvCxnSpPr>
              <a:cxnSpLocks/>
            </p:cNvCxnSpPr>
            <p:nvPr/>
          </p:nvCxnSpPr>
          <p:spPr>
            <a:xfrm>
              <a:off x="3611991" y="593797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B1B32D6-CB6B-E648-186C-90D5E7C17141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361453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909FFED-5E78-7F62-5202-414EF66B8820}"/>
                </a:ext>
              </a:extLst>
            </p:cNvPr>
            <p:cNvCxnSpPr>
              <a:cxnSpLocks/>
            </p:cNvCxnSpPr>
            <p:nvPr/>
          </p:nvCxnSpPr>
          <p:spPr>
            <a:xfrm>
              <a:off x="2408666" y="437503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CB323DCE-9043-2C11-ED83-7F73F24EDD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9E6AD66B-7932-A6AD-DBA8-43BC5062CE0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16" y="593532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A1651898-69FD-504A-3925-1DBFEE64C77D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61" y="438378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3618AA4-1940-C194-59BA-86C628FAAEC5}"/>
                </a:ext>
              </a:extLst>
            </p:cNvPr>
            <p:cNvSpPr/>
            <p:nvPr/>
          </p:nvSpPr>
          <p:spPr>
            <a:xfrm>
              <a:off x="4389389" y="530332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3E7787E-3F23-D554-0015-C6587AA5A1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2417" y="516088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44DF4508-52D1-EF13-5988-EB5A553172BB}"/>
                </a:ext>
              </a:extLst>
            </p:cNvPr>
            <p:cNvCxnSpPr>
              <a:stCxn id="5" idx="6"/>
              <a:endCxn id="61" idx="2"/>
            </p:cNvCxnSpPr>
            <p:nvPr/>
          </p:nvCxnSpPr>
          <p:spPr>
            <a:xfrm>
              <a:off x="3895019" y="4040005"/>
              <a:ext cx="494370" cy="154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150D464E-AEC1-287D-10D4-2216F0B3BB14}"/>
                </a:ext>
              </a:extLst>
            </p:cNvPr>
            <p:cNvCxnSpPr>
              <a:stCxn id="6" idx="6"/>
              <a:endCxn id="61" idx="2"/>
            </p:cNvCxnSpPr>
            <p:nvPr/>
          </p:nvCxnSpPr>
          <p:spPr>
            <a:xfrm>
              <a:off x="3895018" y="4809262"/>
              <a:ext cx="494371" cy="777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5CA2E182-69E2-D029-76B3-458379AFD558}"/>
                </a:ext>
              </a:extLst>
            </p:cNvPr>
            <p:cNvCxnSpPr>
              <a:stCxn id="7" idx="6"/>
              <a:endCxn id="61" idx="2"/>
            </p:cNvCxnSpPr>
            <p:nvPr/>
          </p:nvCxnSpPr>
          <p:spPr>
            <a:xfrm flipV="1">
              <a:off x="3895018" y="5586353"/>
              <a:ext cx="494371" cy="2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5D189B98-F5BB-B00F-B8E2-C9A5C22D8D5A}"/>
                </a:ext>
              </a:extLst>
            </p:cNvPr>
            <p:cNvCxnSpPr>
              <a:stCxn id="8" idx="6"/>
              <a:endCxn id="61" idx="2"/>
            </p:cNvCxnSpPr>
            <p:nvPr/>
          </p:nvCxnSpPr>
          <p:spPr>
            <a:xfrm flipV="1">
              <a:off x="3895018" y="5586353"/>
              <a:ext cx="494371" cy="781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11B06758-0920-8AA8-5F59-D8A66289A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5449" y="558105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71E9EBB1-B4EA-38B2-215B-3CEDA2D21878}"/>
                    </a:ext>
                  </a:extLst>
                </p:cNvPr>
                <p:cNvSpPr txBox="1"/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6CD06DD8-9472-1D2D-3014-F1071386D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09" y="5375552"/>
                  <a:ext cx="41583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7246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618C993-0BF6-102C-DD68-4AC2AA1211A2}"/>
              </a:ext>
            </a:extLst>
          </p:cNvPr>
          <p:cNvGrpSpPr/>
          <p:nvPr/>
        </p:nvGrpSpPr>
        <p:grpSpPr>
          <a:xfrm>
            <a:off x="6218374" y="1660362"/>
            <a:ext cx="4548514" cy="2254849"/>
            <a:chOff x="6218374" y="1660362"/>
            <a:chExt cx="4548514" cy="225484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39F3A4B-64FB-2235-50E9-685D30F3AF9A}"/>
                </a:ext>
              </a:extLst>
            </p:cNvPr>
            <p:cNvSpPr/>
            <p:nvPr/>
          </p:nvSpPr>
          <p:spPr>
            <a:xfrm>
              <a:off x="8537971" y="2137838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DF98F044-6EC7-649C-5F00-E8E185E1D7C9}"/>
                </a:ext>
              </a:extLst>
            </p:cNvPr>
            <p:cNvSpPr/>
            <p:nvPr/>
          </p:nvSpPr>
          <p:spPr>
            <a:xfrm>
              <a:off x="8542683" y="3006537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BEBB560D-575B-4DBD-0B2E-E34BE81E94AA}"/>
                </a:ext>
              </a:extLst>
            </p:cNvPr>
            <p:cNvSpPr/>
            <p:nvPr/>
          </p:nvSpPr>
          <p:spPr>
            <a:xfrm>
              <a:off x="9598398" y="2145263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F05E553-A4B6-2700-1A50-86263F929DB4}"/>
                </a:ext>
              </a:extLst>
            </p:cNvPr>
            <p:cNvSpPr/>
            <p:nvPr/>
          </p:nvSpPr>
          <p:spPr>
            <a:xfrm>
              <a:off x="7336911" y="1802806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27CFCEF1-AEFB-C082-434A-97CB57A09EC5}"/>
                </a:ext>
              </a:extLst>
            </p:cNvPr>
            <p:cNvSpPr/>
            <p:nvPr/>
          </p:nvSpPr>
          <p:spPr>
            <a:xfrm>
              <a:off x="7341623" y="2572060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D2A773-2748-DC35-14AF-C5BE6612412B}"/>
                </a:ext>
              </a:extLst>
            </p:cNvPr>
            <p:cNvSpPr/>
            <p:nvPr/>
          </p:nvSpPr>
          <p:spPr>
            <a:xfrm>
              <a:off x="7336911" y="3349154"/>
              <a:ext cx="566057" cy="5660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2BAB490-DFBB-4466-36D6-521D097CA343}"/>
                </a:ext>
              </a:extLst>
            </p:cNvPr>
            <p:cNvCxnSpPr>
              <a:stCxn id="75" idx="6"/>
              <a:endCxn id="70" idx="2"/>
            </p:cNvCxnSpPr>
            <p:nvPr/>
          </p:nvCxnSpPr>
          <p:spPr>
            <a:xfrm>
              <a:off x="7902968" y="2085835"/>
              <a:ext cx="635003" cy="335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D7D4B9E9-842B-6C79-0A0A-3BEFD76F9058}"/>
                </a:ext>
              </a:extLst>
            </p:cNvPr>
            <p:cNvCxnSpPr>
              <a:stCxn id="75" idx="6"/>
              <a:endCxn id="71" idx="2"/>
            </p:cNvCxnSpPr>
            <p:nvPr/>
          </p:nvCxnSpPr>
          <p:spPr>
            <a:xfrm>
              <a:off x="7902968" y="2085835"/>
              <a:ext cx="639715" cy="120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EBDF0578-04AC-7B56-6BAB-F9BB4FA83FFF}"/>
                </a:ext>
              </a:extLst>
            </p:cNvPr>
            <p:cNvCxnSpPr>
              <a:stCxn id="76" idx="6"/>
              <a:endCxn id="70" idx="2"/>
            </p:cNvCxnSpPr>
            <p:nvPr/>
          </p:nvCxnSpPr>
          <p:spPr>
            <a:xfrm flipV="1">
              <a:off x="7907680" y="2420867"/>
              <a:ext cx="630291" cy="434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83A54A11-C9A8-C310-A9B2-5062C99ADFA0}"/>
                </a:ext>
              </a:extLst>
            </p:cNvPr>
            <p:cNvCxnSpPr>
              <a:stCxn id="77" idx="6"/>
              <a:endCxn id="71" idx="2"/>
            </p:cNvCxnSpPr>
            <p:nvPr/>
          </p:nvCxnSpPr>
          <p:spPr>
            <a:xfrm flipV="1">
              <a:off x="7902968" y="3289566"/>
              <a:ext cx="639715" cy="342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291A467E-1B89-5035-78D7-8924D0BF68AD}"/>
                </a:ext>
              </a:extLst>
            </p:cNvPr>
            <p:cNvCxnSpPr>
              <a:stCxn id="76" idx="6"/>
              <a:endCxn id="71" idx="2"/>
            </p:cNvCxnSpPr>
            <p:nvPr/>
          </p:nvCxnSpPr>
          <p:spPr>
            <a:xfrm>
              <a:off x="7907680" y="2855089"/>
              <a:ext cx="635003" cy="43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2621631A-F5A0-ECF4-2A62-1B4379F6F00A}"/>
                </a:ext>
              </a:extLst>
            </p:cNvPr>
            <p:cNvCxnSpPr>
              <a:stCxn id="77" idx="6"/>
              <a:endCxn id="70" idx="2"/>
            </p:cNvCxnSpPr>
            <p:nvPr/>
          </p:nvCxnSpPr>
          <p:spPr>
            <a:xfrm flipV="1">
              <a:off x="7902968" y="2420867"/>
              <a:ext cx="635003" cy="121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2597FE04-EA07-B79C-6CE5-7D86C99CC3DF}"/>
                </a:ext>
              </a:extLst>
            </p:cNvPr>
            <p:cNvCxnSpPr>
              <a:cxnSpLocks/>
              <a:stCxn id="93" idx="3"/>
              <a:endCxn id="75" idx="2"/>
            </p:cNvCxnSpPr>
            <p:nvPr/>
          </p:nvCxnSpPr>
          <p:spPr>
            <a:xfrm>
              <a:off x="6731944" y="2081731"/>
              <a:ext cx="604967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9C927A19-D05F-033A-8092-7F8E7F2634FB}"/>
                </a:ext>
              </a:extLst>
            </p:cNvPr>
            <p:cNvCxnSpPr>
              <a:cxnSpLocks/>
              <a:stCxn id="100" idx="3"/>
              <a:endCxn id="76" idx="2"/>
            </p:cNvCxnSpPr>
            <p:nvPr/>
          </p:nvCxnSpPr>
          <p:spPr>
            <a:xfrm flipV="1">
              <a:off x="6742024" y="2855089"/>
              <a:ext cx="599599" cy="77507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3340A5B3-AC11-0395-547D-9CC723CDBB43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 flipV="1">
              <a:off x="10164455" y="2427130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/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544DA558-5359-4C3E-4014-16F3FE77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920" y="1897065"/>
                  <a:ext cx="34502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3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/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241B9106-00CD-B044-0971-533326B8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61" y="2666319"/>
                  <a:ext cx="3702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/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1053A238-3190-88FD-D41E-ED5A191CE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84" y="3445497"/>
                  <a:ext cx="38254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1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Conector de Seta Reta 100">
              <a:extLst>
                <a:ext uri="{FF2B5EF4-FFF2-40B4-BE49-F238E27FC236}">
                  <a16:creationId xmlns:a16="http://schemas.microsoft.com/office/drawing/2014/main" id="{7F7F27CD-B664-8E4C-D2A1-2BDFD7CF9347}"/>
                </a:ext>
              </a:extLst>
            </p:cNvPr>
            <p:cNvCxnSpPr>
              <a:cxnSpLocks/>
              <a:stCxn id="94" idx="3"/>
              <a:endCxn id="75" idx="2"/>
            </p:cNvCxnSpPr>
            <p:nvPr/>
          </p:nvCxnSpPr>
          <p:spPr>
            <a:xfrm flipV="1">
              <a:off x="6733451" y="2085835"/>
              <a:ext cx="603460" cy="76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101">
              <a:extLst>
                <a:ext uri="{FF2B5EF4-FFF2-40B4-BE49-F238E27FC236}">
                  <a16:creationId xmlns:a16="http://schemas.microsoft.com/office/drawing/2014/main" id="{72D17B04-532C-DDB0-7DCE-C3577177E665}"/>
                </a:ext>
              </a:extLst>
            </p:cNvPr>
            <p:cNvCxnSpPr>
              <a:cxnSpLocks/>
              <a:stCxn id="94" idx="3"/>
              <a:endCxn id="76" idx="2"/>
            </p:cNvCxnSpPr>
            <p:nvPr/>
          </p:nvCxnSpPr>
          <p:spPr>
            <a:xfrm>
              <a:off x="6733451" y="2850985"/>
              <a:ext cx="608172" cy="4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>
              <a:extLst>
                <a:ext uri="{FF2B5EF4-FFF2-40B4-BE49-F238E27FC236}">
                  <a16:creationId xmlns:a16="http://schemas.microsoft.com/office/drawing/2014/main" id="{97F07E0E-91B1-F4AF-0F11-EDC6787E0700}"/>
                </a:ext>
              </a:extLst>
            </p:cNvPr>
            <p:cNvCxnSpPr>
              <a:stCxn id="100" idx="3"/>
              <a:endCxn id="77" idx="2"/>
            </p:cNvCxnSpPr>
            <p:nvPr/>
          </p:nvCxnSpPr>
          <p:spPr>
            <a:xfrm>
              <a:off x="6742024" y="3630163"/>
              <a:ext cx="594887" cy="2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>
              <a:extLst>
                <a:ext uri="{FF2B5EF4-FFF2-40B4-BE49-F238E27FC236}">
                  <a16:creationId xmlns:a16="http://schemas.microsoft.com/office/drawing/2014/main" id="{E9316988-5211-EAE2-BF8F-E48D69233380}"/>
                </a:ext>
              </a:extLst>
            </p:cNvPr>
            <p:cNvCxnSpPr>
              <a:cxnSpLocks/>
              <a:stCxn id="100" idx="3"/>
              <a:endCxn id="75" idx="2"/>
            </p:cNvCxnSpPr>
            <p:nvPr/>
          </p:nvCxnSpPr>
          <p:spPr>
            <a:xfrm flipV="1">
              <a:off x="6742024" y="2085835"/>
              <a:ext cx="594887" cy="154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>
              <a:extLst>
                <a:ext uri="{FF2B5EF4-FFF2-40B4-BE49-F238E27FC236}">
                  <a16:creationId xmlns:a16="http://schemas.microsoft.com/office/drawing/2014/main" id="{B80C4875-EF8E-BA1D-E0C8-A62FE6B485AD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33451" y="2850985"/>
              <a:ext cx="603460" cy="78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>
              <a:extLst>
                <a:ext uri="{FF2B5EF4-FFF2-40B4-BE49-F238E27FC236}">
                  <a16:creationId xmlns:a16="http://schemas.microsoft.com/office/drawing/2014/main" id="{F7F1680B-CC31-23AE-2548-4D1D8C56075F}"/>
                </a:ext>
              </a:extLst>
            </p:cNvPr>
            <p:cNvCxnSpPr>
              <a:cxnSpLocks/>
              <a:stCxn id="93" idx="3"/>
              <a:endCxn id="76" idx="2"/>
            </p:cNvCxnSpPr>
            <p:nvPr/>
          </p:nvCxnSpPr>
          <p:spPr>
            <a:xfrm>
              <a:off x="6731944" y="2081731"/>
              <a:ext cx="609679" cy="773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>
              <a:extLst>
                <a:ext uri="{FF2B5EF4-FFF2-40B4-BE49-F238E27FC236}">
                  <a16:creationId xmlns:a16="http://schemas.microsoft.com/office/drawing/2014/main" id="{C9236142-9603-ACD3-CDB2-89FD439FD192}"/>
                </a:ext>
              </a:extLst>
            </p:cNvPr>
            <p:cNvCxnSpPr>
              <a:cxnSpLocks/>
              <a:stCxn id="93" idx="3"/>
              <a:endCxn id="77" idx="2"/>
            </p:cNvCxnSpPr>
            <p:nvPr/>
          </p:nvCxnSpPr>
          <p:spPr>
            <a:xfrm>
              <a:off x="6731944" y="2081731"/>
              <a:ext cx="604967" cy="155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8A27B6E8-4D88-C02C-E72A-82E55AE2E958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9104028" y="2420867"/>
              <a:ext cx="494370" cy="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de Seta Reta 111">
              <a:extLst>
                <a:ext uri="{FF2B5EF4-FFF2-40B4-BE49-F238E27FC236}">
                  <a16:creationId xmlns:a16="http://schemas.microsoft.com/office/drawing/2014/main" id="{31E8B782-B242-223E-A7ED-547B7A9A9273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 flipV="1">
              <a:off x="9108740" y="2428292"/>
              <a:ext cx="489658" cy="86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/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5" name="CaixaDeTexto 114">
                  <a:extLst>
                    <a:ext uri="{FF2B5EF4-FFF2-40B4-BE49-F238E27FC236}">
                      <a16:creationId xmlns:a16="http://schemas.microsoft.com/office/drawing/2014/main" id="{8EB4E742-DDB4-1C8D-EDF1-F9E9148B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2206213"/>
                  <a:ext cx="415834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10294"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/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6" name="CaixaDeTexto 115">
                  <a:extLst>
                    <a:ext uri="{FF2B5EF4-FFF2-40B4-BE49-F238E27FC236}">
                      <a16:creationId xmlns:a16="http://schemas.microsoft.com/office/drawing/2014/main" id="{FE572705-88AC-7FB1-D34B-0B9CE62A8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18374" y="3130788"/>
                  <a:ext cx="653654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D9AFE3DA-ADA3-1224-2A12-9B2FE6B8F2B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821000" y="199539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14046F89-B1EC-4C7D-73B5-BB360D2699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11" y="288621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D705BDCB-087E-A436-DB26-F55A5F8B6D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1660362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7A4CB641-FA56-89FC-C592-0F98EA9EDA97}"/>
                </a:ext>
              </a:extLst>
            </p:cNvPr>
            <p:cNvCxnSpPr>
              <a:cxnSpLocks/>
            </p:cNvCxnSpPr>
            <p:nvPr/>
          </p:nvCxnSpPr>
          <p:spPr>
            <a:xfrm>
              <a:off x="7622388" y="2420867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>
              <a:extLst>
                <a:ext uri="{FF2B5EF4-FFF2-40B4-BE49-F238E27FC236}">
                  <a16:creationId xmlns:a16="http://schemas.microsoft.com/office/drawing/2014/main" id="{FE5DFC41-0476-5BEB-7A0F-E8A00E426DF0}"/>
                </a:ext>
              </a:extLst>
            </p:cNvPr>
            <p:cNvCxnSpPr>
              <a:cxnSpLocks/>
            </p:cNvCxnSpPr>
            <p:nvPr/>
          </p:nvCxnSpPr>
          <p:spPr>
            <a:xfrm>
              <a:off x="7616038" y="3206710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>
              <a:extLst>
                <a:ext uri="{FF2B5EF4-FFF2-40B4-BE49-F238E27FC236}">
                  <a16:creationId xmlns:a16="http://schemas.microsoft.com/office/drawing/2014/main" id="{4D7EA5BC-D33F-29B5-CC10-4743D30E5FF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139" y="2014236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439307EE-E4A5-3FF6-C3AF-D309DD95872F}"/>
                </a:ext>
              </a:extLst>
            </p:cNvPr>
            <p:cNvSpPr/>
            <p:nvPr/>
          </p:nvSpPr>
          <p:spPr>
            <a:xfrm>
              <a:off x="9598397" y="2998684"/>
              <a:ext cx="566057" cy="56605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DFE32563-DACC-E8C1-9A14-D1ADC3F11D5B}"/>
                </a:ext>
              </a:extLst>
            </p:cNvPr>
            <p:cNvCxnSpPr>
              <a:cxnSpLocks/>
            </p:cNvCxnSpPr>
            <p:nvPr/>
          </p:nvCxnSpPr>
          <p:spPr>
            <a:xfrm>
              <a:off x="9884424" y="2872304"/>
              <a:ext cx="0" cy="14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C4FC1BA4-9A33-57A1-8218-2AB89F231DEC}"/>
                </a:ext>
              </a:extLst>
            </p:cNvPr>
            <p:cNvCxnSpPr>
              <a:stCxn id="70" idx="6"/>
              <a:endCxn id="126" idx="2"/>
            </p:cNvCxnSpPr>
            <p:nvPr/>
          </p:nvCxnSpPr>
          <p:spPr>
            <a:xfrm>
              <a:off x="9104028" y="2420867"/>
              <a:ext cx="494369" cy="8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68BA459-31B9-BFDD-3C82-E0AC2383F362}"/>
                </a:ext>
              </a:extLst>
            </p:cNvPr>
            <p:cNvCxnSpPr>
              <a:stCxn id="71" idx="6"/>
              <a:endCxn id="126" idx="2"/>
            </p:cNvCxnSpPr>
            <p:nvPr/>
          </p:nvCxnSpPr>
          <p:spPr>
            <a:xfrm flipV="1">
              <a:off x="9108740" y="3281713"/>
              <a:ext cx="489657" cy="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>
              <a:extLst>
                <a:ext uri="{FF2B5EF4-FFF2-40B4-BE49-F238E27FC236}">
                  <a16:creationId xmlns:a16="http://schemas.microsoft.com/office/drawing/2014/main" id="{C355A1EF-B99F-DFB7-0631-7F74672E6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094" y="3279117"/>
              <a:ext cx="257585" cy="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/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2BC8051F-3FF7-FF62-6DD8-24309383E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54" y="3073612"/>
                  <a:ext cx="415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r="-8824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33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Passos a serem seguidos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622" y="1825625"/>
            <a:ext cx="5692062" cy="50323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Sabemos que </a:t>
            </a:r>
            <a:r>
              <a:rPr lang="pt-BR" b="1" i="1" dirty="0">
                <a:solidFill>
                  <a:srgbClr val="00B050"/>
                </a:solidFill>
              </a:rPr>
              <a:t>há uma enorme variedade de calçados e não há uma regra rígida</a:t>
            </a:r>
            <a:r>
              <a:rPr lang="pt-BR" dirty="0"/>
              <a:t> sobre o que faz de um calçado um calçado. </a:t>
            </a:r>
          </a:p>
          <a:p>
            <a:r>
              <a:rPr lang="pt-BR" dirty="0"/>
              <a:t>Normalmente, seguindo o </a:t>
            </a:r>
            <a:r>
              <a:rPr lang="pt-BR" i="1" dirty="0"/>
              <a:t>workflow</a:t>
            </a:r>
            <a:r>
              <a:rPr lang="pt-BR" dirty="0"/>
              <a:t> do ML, nós: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coletaríamos o maior número possível de imagens de calçados,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encontraríamos a arquitetura mais apropriada de rede neural,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treinaríamos o modelo usando esse conjunto,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 usaríamos o modelo treinado (i.e., inferências).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1035CD-E057-4083-DEDC-B5C9C0D8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3" y="2182762"/>
            <a:ext cx="6244275" cy="351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1936AA-5952-E1B7-D410-D7F97360CF8E}"/>
              </a:ext>
            </a:extLst>
          </p:cNvPr>
          <p:cNvSpPr txBox="1"/>
          <p:nvPr/>
        </p:nvSpPr>
        <p:spPr>
          <a:xfrm>
            <a:off x="1573160" y="5846544"/>
            <a:ext cx="325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Quanto mais exemplos de calçados em nossa base de dados, melhor!</a:t>
            </a:r>
          </a:p>
        </p:txBody>
      </p:sp>
    </p:spTree>
    <p:extLst>
      <p:ext uri="{BB962C8B-B14F-4D97-AF65-F5344CB8AC3E}">
        <p14:creationId xmlns:p14="http://schemas.microsoft.com/office/powerpoint/2010/main" val="167934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D88C-E587-F1F5-9CE9-1664F62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do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DED3E-A39F-AD3E-1BD0-A1D23418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825625"/>
            <a:ext cx="5119534" cy="5032376"/>
          </a:xfrm>
        </p:spPr>
        <p:txBody>
          <a:bodyPr>
            <a:normAutofit/>
          </a:bodyPr>
          <a:lstStyle/>
          <a:p>
            <a:r>
              <a:rPr lang="pt-BR" dirty="0"/>
              <a:t>Durante o treinamento, poderíamos observar resultados como os mostrados ao lado.</a:t>
            </a:r>
          </a:p>
          <a:p>
            <a:r>
              <a:rPr lang="pt-BR" dirty="0"/>
              <a:t>O modelo atinge uma </a:t>
            </a:r>
            <a:r>
              <a:rPr lang="pt-BR" b="1" i="1" dirty="0">
                <a:solidFill>
                  <a:srgbClr val="00B050"/>
                </a:solidFill>
              </a:rPr>
              <a:t>acurácia de 100% em apenas 11 épocas!</a:t>
            </a:r>
          </a:p>
          <a:p>
            <a:r>
              <a:rPr lang="pt-BR" dirty="0"/>
              <a:t>Isso pode significar que criamos um modelo incrível que pode reconhecer qualquer calçado.</a:t>
            </a:r>
          </a:p>
          <a:p>
            <a:r>
              <a:rPr lang="pt-BR" dirty="0"/>
              <a:t>Então vamos usá-lo para realizar </a:t>
            </a:r>
            <a:r>
              <a:rPr lang="pt-BR" b="1" i="1" dirty="0">
                <a:solidFill>
                  <a:srgbClr val="00B050"/>
                </a:solidFill>
              </a:rPr>
              <a:t>inferências com imagens inéditas de calçados!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0CF722-1452-B29C-EA77-7C38AAA29CFB}"/>
              </a:ext>
            </a:extLst>
          </p:cNvPr>
          <p:cNvSpPr txBox="1"/>
          <p:nvPr/>
        </p:nvSpPr>
        <p:spPr>
          <a:xfrm>
            <a:off x="157316" y="2873375"/>
            <a:ext cx="26931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Acurácia de treinamento: </a:t>
            </a:r>
            <a:r>
              <a:rPr lang="pt-BR" sz="1400" b="1" dirty="0"/>
              <a:t>0.570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0.712</a:t>
            </a:r>
            <a:endParaRPr lang="pt-BR" sz="1400" dirty="0"/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0.823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0.915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0.927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0.933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0.947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0.961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0.977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0.995</a:t>
            </a:r>
          </a:p>
          <a:p>
            <a:r>
              <a:rPr lang="pt-BR" sz="1400" dirty="0"/>
              <a:t>Acurácia de treinamento: </a:t>
            </a:r>
            <a:r>
              <a:rPr lang="pt-BR" sz="1400" b="1" dirty="0"/>
              <a:t>1.000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280217-8A60-C147-F1A9-B84C7FEE2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" t="10727" r="9690"/>
          <a:stretch/>
        </p:blipFill>
        <p:spPr>
          <a:xfrm>
            <a:off x="2850433" y="2735263"/>
            <a:ext cx="381951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Mas então mostramos um sapato como este ao lado e </a:t>
            </a:r>
            <a:r>
              <a:rPr lang="pt-BR" b="1" i="1" dirty="0">
                <a:solidFill>
                  <a:srgbClr val="00B050"/>
                </a:solidFill>
              </a:rPr>
              <a:t>ele falha em reconhecê-lo como um calçado</a:t>
            </a:r>
            <a:r>
              <a:rPr lang="pt-BR" dirty="0"/>
              <a:t>. </a:t>
            </a:r>
          </a:p>
          <a:p>
            <a:r>
              <a:rPr lang="pt-BR" dirty="0"/>
              <a:t>Pensamos que o modelo era 100% preciso em reconhecer calçados...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C3B8-867A-E62E-DB7C-D7FDB21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usar o modelo treinado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D3739-8AA5-83FC-FD68-4D08274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87" y="1825624"/>
            <a:ext cx="6400800" cy="5032375"/>
          </a:xfrm>
        </p:spPr>
        <p:txBody>
          <a:bodyPr>
            <a:normAutofit/>
          </a:bodyPr>
          <a:lstStyle/>
          <a:p>
            <a:r>
              <a:rPr lang="pt-BR" dirty="0"/>
              <a:t>Na realidade, o que temos é </a:t>
            </a:r>
            <a:r>
              <a:rPr lang="pt-BR" b="1" i="1" dirty="0">
                <a:solidFill>
                  <a:srgbClr val="00B050"/>
                </a:solidFill>
              </a:rPr>
              <a:t>100% de acurácia no reconhecimento dos tipos de calçados nos quais treinamos a rede.</a:t>
            </a:r>
            <a:endParaRPr lang="pt-BR" dirty="0"/>
          </a:p>
          <a:p>
            <a:r>
              <a:rPr lang="pt-BR" dirty="0"/>
              <a:t>Essa acurácia de 100% nos levou a uma </a:t>
            </a:r>
            <a:r>
              <a:rPr lang="pt-BR" b="1" i="1" dirty="0">
                <a:solidFill>
                  <a:srgbClr val="00B050"/>
                </a:solidFill>
              </a:rPr>
              <a:t>falsa sensação </a:t>
            </a:r>
            <a:r>
              <a:rPr lang="pt-BR" dirty="0"/>
              <a:t>de segurança de que o </a:t>
            </a:r>
            <a:r>
              <a:rPr lang="pt-BR" b="1" i="1" dirty="0">
                <a:solidFill>
                  <a:srgbClr val="00B050"/>
                </a:solidFill>
              </a:rPr>
              <a:t>modelo funcionaria muito bem com qualquer outra imagem</a:t>
            </a:r>
            <a:r>
              <a:rPr lang="pt-BR" dirty="0"/>
              <a:t>.</a:t>
            </a:r>
          </a:p>
        </p:txBody>
      </p:sp>
      <p:pic>
        <p:nvPicPr>
          <p:cNvPr id="3076" name="Picture 4" descr="SANDÁLIA TRICÔ MEXICANO">
            <a:extLst>
              <a:ext uri="{FF2B5EF4-FFF2-40B4-BE49-F238E27FC236}">
                <a16:creationId xmlns:a16="http://schemas.microsoft.com/office/drawing/2014/main" id="{3B4B3FC5-D9CB-7E0E-1DE1-66F9B7F1C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9498" r="11004" b="22724"/>
          <a:stretch/>
        </p:blipFill>
        <p:spPr bwMode="auto">
          <a:xfrm>
            <a:off x="838200" y="2116021"/>
            <a:ext cx="4454013" cy="3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1C344-8388-CB68-DAAF-CE5F7E06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2001734"/>
            <a:ext cx="11051458" cy="33690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4800" b="1" i="1" dirty="0"/>
              <a:t>Acabamos de verificar que nosso modelo, inicialmente, perfeito não é tão perfeito assim...</a:t>
            </a:r>
          </a:p>
          <a:p>
            <a:pPr marL="0" indent="0" algn="ctr">
              <a:buNone/>
            </a:pPr>
            <a:endParaRPr lang="pt-BR" sz="4800" b="1" i="1" dirty="0"/>
          </a:p>
          <a:p>
            <a:pPr marL="0" indent="0" algn="ctr">
              <a:buNone/>
            </a:pPr>
            <a:r>
              <a:rPr lang="pt-BR" sz="4800" b="1" i="1" dirty="0"/>
              <a:t>O que podemos fazer?</a:t>
            </a:r>
          </a:p>
        </p:txBody>
      </p:sp>
    </p:spTree>
    <p:extLst>
      <p:ext uri="{BB962C8B-B14F-4D97-AF65-F5344CB8AC3E}">
        <p14:creationId xmlns:p14="http://schemas.microsoft.com/office/powerpoint/2010/main" val="345710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6520-45D3-CB1E-DD88-F7593082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Sobreajuste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07388-B562-E5DD-2F3D-BFF95E2F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208" y="1825624"/>
            <a:ext cx="6474811" cy="5032375"/>
          </a:xfrm>
        </p:spPr>
        <p:txBody>
          <a:bodyPr>
            <a:normAutofit/>
          </a:bodyPr>
          <a:lstStyle/>
          <a:p>
            <a:r>
              <a:rPr lang="pt-BR" dirty="0"/>
              <a:t>O modelo falhou em atingir o </a:t>
            </a:r>
            <a:r>
              <a:rPr lang="pt-BR" b="1" i="1" dirty="0">
                <a:solidFill>
                  <a:srgbClr val="00B050"/>
                </a:solidFill>
              </a:rPr>
              <a:t>objetivo final</a:t>
            </a:r>
            <a:r>
              <a:rPr lang="pt-BR" dirty="0"/>
              <a:t>, que era </a:t>
            </a:r>
            <a:r>
              <a:rPr lang="pt-BR" b="1" i="1" dirty="0">
                <a:solidFill>
                  <a:srgbClr val="00B050"/>
                </a:solidFill>
              </a:rPr>
              <a:t>generalizar</a:t>
            </a:r>
            <a:r>
              <a:rPr lang="pt-BR" dirty="0"/>
              <a:t>.</a:t>
            </a:r>
          </a:p>
          <a:p>
            <a:r>
              <a:rPr lang="pt-BR" dirty="0"/>
              <a:t>Muito provavelmente ele ficou demasiadamente bom para reconhecer calçados apenas no conjunto em que foi treinado.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Problema conhecido somo </a:t>
            </a:r>
            <a:r>
              <a:rPr lang="pt-BR" b="1" i="1" dirty="0">
                <a:solidFill>
                  <a:srgbClr val="FF0000"/>
                </a:solidFill>
              </a:rPr>
              <a:t>sobreajuste</a:t>
            </a:r>
            <a:r>
              <a:rPr lang="pt-BR" dirty="0"/>
              <a:t>.</a:t>
            </a:r>
          </a:p>
          <a:p>
            <a:r>
              <a:rPr lang="pt-BR" dirty="0"/>
              <a:t>O</a:t>
            </a:r>
            <a:r>
              <a:rPr lang="pt-BR" b="0" i="0" dirty="0">
                <a:effectLst/>
              </a:rPr>
              <a:t> </a:t>
            </a:r>
            <a:r>
              <a:rPr lang="pt-BR" b="1" i="1" dirty="0">
                <a:solidFill>
                  <a:srgbClr val="00B050"/>
                </a:solidFill>
                <a:effectLst/>
              </a:rPr>
              <a:t>modelo é provavelmente tão complexo que “</a:t>
            </a:r>
            <a:r>
              <a:rPr lang="pt-BR" b="1" i="1" dirty="0">
                <a:solidFill>
                  <a:srgbClr val="7030A0"/>
                </a:solidFill>
                <a:effectLst/>
              </a:rPr>
              <a:t>memorizou</a:t>
            </a:r>
            <a:r>
              <a:rPr lang="pt-BR" b="1" i="1" dirty="0">
                <a:solidFill>
                  <a:srgbClr val="00B050"/>
                </a:solidFill>
                <a:effectLst/>
              </a:rPr>
              <a:t>” o conjunto de treinamento.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50F7D-69E9-4DED-A680-898746B1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" y="1690688"/>
            <a:ext cx="3124417" cy="209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34C0A3A-BD98-D579-E74B-D1EF6905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06" y="3429000"/>
            <a:ext cx="2238810" cy="33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9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13189</TotalTime>
  <Words>3083</Words>
  <Application>Microsoft Office PowerPoint</Application>
  <PresentationFormat>Widescreen</PresentationFormat>
  <Paragraphs>280</Paragraphs>
  <Slides>38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Söhne</vt:lpstr>
      <vt:lpstr>Wingdings</vt:lpstr>
      <vt:lpstr>Tema do Office</vt:lpstr>
      <vt:lpstr>TP557 - Tópicos avançados em IoT e Machine Learning: Datasets</vt:lpstr>
      <vt:lpstr>O que vamos ver?</vt:lpstr>
      <vt:lpstr>Reconhecendo calçados</vt:lpstr>
      <vt:lpstr>Passos a serem seguidos</vt:lpstr>
      <vt:lpstr>Resultados do treinamento</vt:lpstr>
      <vt:lpstr>Hora de usar o modelo treinado</vt:lpstr>
      <vt:lpstr>Hora de usar o modelo treinado</vt:lpstr>
      <vt:lpstr>Apresentação do PowerPoint</vt:lpstr>
      <vt:lpstr>Sobreajuste</vt:lpstr>
      <vt:lpstr>Subajuste</vt:lpstr>
      <vt:lpstr>Como detectar tais problemas?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Subajuste e sobreajuste</vt:lpstr>
      <vt:lpstr>Apresentação do PowerPoint</vt:lpstr>
      <vt:lpstr>Dividir para conquistar!</vt:lpstr>
      <vt:lpstr>Dividir para conquistar!</vt:lpstr>
      <vt:lpstr>Conjunto de treinamento</vt:lpstr>
      <vt:lpstr>Conjunto de validação</vt:lpstr>
      <vt:lpstr>Conjunto de teste</vt:lpstr>
      <vt:lpstr>Aplicando a metodologia</vt:lpstr>
      <vt:lpstr>Aplicando a metodologia</vt:lpstr>
      <vt:lpstr>Aplicando a metodologia</vt:lpstr>
      <vt:lpstr>Analisando os erros ao longo do treinamento</vt:lpstr>
      <vt:lpstr>Analisando os erros ao longo do treinamento</vt:lpstr>
      <vt:lpstr>Analisando os erros ao longo do treinamento</vt:lpstr>
      <vt:lpstr>Analisando os erros ao longo do treinamento</vt:lpstr>
      <vt:lpstr>Apresentação do PowerPoint</vt:lpstr>
      <vt:lpstr>Exemplo</vt:lpstr>
      <vt:lpstr>Atividades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2299</cp:revision>
  <dcterms:created xsi:type="dcterms:W3CDTF">2020-01-20T13:50:05Z</dcterms:created>
  <dcterms:modified xsi:type="dcterms:W3CDTF">2023-09-26T23:21:32Z</dcterms:modified>
</cp:coreProperties>
</file>